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469" r:id="rId5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8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shana Shapiro" initials="SS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463"/>
    <a:srgbClr val="2DA5D7"/>
    <a:srgbClr val="0770B1"/>
    <a:srgbClr val="FFFFFF"/>
    <a:srgbClr val="01588E"/>
    <a:srgbClr val="1F8EC5"/>
    <a:srgbClr val="000000"/>
    <a:srgbClr val="929191"/>
    <a:srgbClr val="666666"/>
    <a:srgbClr val="004C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14BDC1-74E6-9B50-B9BC-D4D8389147A4}" v="2" dt="2026-07-21T15:26:46.485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1DF"/>
          </a:solidFill>
        </a:fill>
      </a:tcStyle>
    </a:wholeTbl>
    <a:band2H>
      <a:tcTxStyle/>
      <a:tcStyle>
        <a:tcBdr/>
        <a:fill>
          <a:solidFill>
            <a:srgbClr val="E7EA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DD6"/>
          </a:solidFill>
        </a:fill>
      </a:tcStyle>
    </a:wholeTbl>
    <a:band2H>
      <a:tcTxStyle/>
      <a:tcStyle>
        <a:tcBdr/>
        <a:fill>
          <a:solidFill>
            <a:srgbClr val="E6E7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E4E4"/>
          </a:solidFill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1594" y="43"/>
      </p:cViewPr>
      <p:guideLst>
        <p:guide orient="horz"/>
        <p:guide pos="287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uren Vetrano" userId="S::lvetrano@westwoodone.com::8210335d-539e-4a4c-bc79-bbb7fc8fbc82" providerId="AD" clId="Web-{315E393E-690C-18E5-1BC0-AA9DE40BB9A7}"/>
    <pc:docChg chg="modSld">
      <pc:chgData name="Lauren Vetrano" userId="S::lvetrano@westwoodone.com::8210335d-539e-4a4c-bc79-bbb7fc8fbc82" providerId="AD" clId="Web-{315E393E-690C-18E5-1BC0-AA9DE40BB9A7}" dt="2026-06-23T18:50:58.693" v="17" actId="20577"/>
      <pc:docMkLst>
        <pc:docMk/>
      </pc:docMkLst>
      <pc:sldChg chg="addSp modSp">
        <pc:chgData name="Lauren Vetrano" userId="S::lvetrano@westwoodone.com::8210335d-539e-4a4c-bc79-bbb7fc8fbc82" providerId="AD" clId="Web-{315E393E-690C-18E5-1BC0-AA9DE40BB9A7}" dt="2026-06-23T18:50:58.693" v="17" actId="20577"/>
        <pc:sldMkLst>
          <pc:docMk/>
          <pc:sldMk cId="4001084121" sldId="469"/>
        </pc:sldMkLst>
        <pc:spChg chg="add mod">
          <ac:chgData name="Lauren Vetrano" userId="S::lvetrano@westwoodone.com::8210335d-539e-4a4c-bc79-bbb7fc8fbc82" providerId="AD" clId="Web-{315E393E-690C-18E5-1BC0-AA9DE40BB9A7}" dt="2026-06-23T18:50:58.693" v="17" actId="20577"/>
          <ac:spMkLst>
            <pc:docMk/>
            <pc:sldMk cId="4001084121" sldId="469"/>
            <ac:spMk id="4" creationId="{8637B2ED-6548-0914-A597-2CD37CE017A3}"/>
          </ac:spMkLst>
        </pc:spChg>
        <pc:graphicFrameChg chg="modGraphic">
          <ac:chgData name="Lauren Vetrano" userId="S::lvetrano@westwoodone.com::8210335d-539e-4a4c-bc79-bbb7fc8fbc82" providerId="AD" clId="Web-{315E393E-690C-18E5-1BC0-AA9DE40BB9A7}" dt="2026-06-23T18:50:07.691" v="0"/>
          <ac:graphicFrameMkLst>
            <pc:docMk/>
            <pc:sldMk cId="4001084121" sldId="469"/>
            <ac:graphicFrameMk id="3" creationId="{82482F8C-D00C-BB22-BF4E-AB1C0439C6CA}"/>
          </ac:graphicFrameMkLst>
        </pc:graphicFrameChg>
      </pc:sldChg>
    </pc:docChg>
  </pc:docChgLst>
  <pc:docChgLst>
    <pc:chgData name="Lauren Vetrano" userId="S::lvetrano@westwoodone.com::8210335d-539e-4a4c-bc79-bbb7fc8fbc82" providerId="AD" clId="Web-{2D14BDC1-74E6-9B50-B9BC-D4D8389147A4}"/>
    <pc:docChg chg="modSld">
      <pc:chgData name="Lauren Vetrano" userId="S::lvetrano@westwoodone.com::8210335d-539e-4a4c-bc79-bbb7fc8fbc82" providerId="AD" clId="Web-{2D14BDC1-74E6-9B50-B9BC-D4D8389147A4}" dt="2026-07-21T15:26:46.485" v="1" actId="20577"/>
      <pc:docMkLst>
        <pc:docMk/>
      </pc:docMkLst>
      <pc:sldChg chg="modSp">
        <pc:chgData name="Lauren Vetrano" userId="S::lvetrano@westwoodone.com::8210335d-539e-4a4c-bc79-bbb7fc8fbc82" providerId="AD" clId="Web-{2D14BDC1-74E6-9B50-B9BC-D4D8389147A4}" dt="2026-07-21T15:26:46.485" v="1" actId="20577"/>
        <pc:sldMkLst>
          <pc:docMk/>
          <pc:sldMk cId="4001084121" sldId="469"/>
        </pc:sldMkLst>
        <pc:spChg chg="mod">
          <ac:chgData name="Lauren Vetrano" userId="S::lvetrano@westwoodone.com::8210335d-539e-4a4c-bc79-bbb7fc8fbc82" providerId="AD" clId="Web-{2D14BDC1-74E6-9B50-B9BC-D4D8389147A4}" dt="2026-07-21T15:26:46.485" v="1" actId="20577"/>
          <ac:spMkLst>
            <pc:docMk/>
            <pc:sldMk cId="4001084121" sldId="469"/>
            <ac:spMk id="14" creationId="{89C3E4E1-B564-4E71-94EE-14ED99E034BE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414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r">
              <a:defRPr sz="1100"/>
            </a:lvl1pPr>
          </a:lstStyle>
          <a:p>
            <a:fld id="{661F8516-2899-B645-A02E-84909ADB0A76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414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r">
              <a:defRPr sz="1100"/>
            </a:lvl1pPr>
          </a:lstStyle>
          <a:p>
            <a:fld id="{E0A25E00-2D9F-B043-A07D-560D63B3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9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15180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962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Image_10x7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536" y="-1"/>
            <a:ext cx="61256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265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pic>
        <p:nvPicPr>
          <p:cNvPr id="12" name="Picture 11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1949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3" name="Shape 3"/>
          <p:cNvSpPr>
            <a:spLocks noGrp="1"/>
          </p:cNvSpPr>
          <p:nvPr>
            <p:ph idx="1"/>
          </p:nvPr>
        </p:nvSpPr>
        <p:spPr>
          <a:xfrm>
            <a:off x="407988" y="1333500"/>
            <a:ext cx="8443912" cy="4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4026790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1.jpeg" descr="Bl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1202266"/>
            <a:ext cx="9144004" cy="5068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0.jpeg" descr="Image15.jpg"/>
          <p:cNvPicPr>
            <a:picLocks noChangeAspect="1"/>
          </p:cNvPicPr>
          <p:nvPr userDrawn="1"/>
        </p:nvPicPr>
        <p:blipFill rotWithShape="1">
          <a:blip r:embed="rId3"/>
          <a:srcRect l="9035" t="5914" r="1465"/>
          <a:stretch/>
        </p:blipFill>
        <p:spPr>
          <a:xfrm>
            <a:off x="-1" y="1202266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pic>
        <p:nvPicPr>
          <p:cNvPr id="9" name="Picture 8" descr="CRSG_DCM-Horizontal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4307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CRSG_DCM-Horizontal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309" y="6475741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8192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9277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93" y="-2"/>
            <a:ext cx="6125608" cy="6858001"/>
          </a:xfrm>
          <a:prstGeom prst="rect">
            <a:avLst/>
          </a:prstGeom>
        </p:spPr>
      </p:pic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762500" y="2715420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t>Title Text</a:t>
            </a:r>
          </a:p>
        </p:txBody>
      </p:sp>
      <p:sp>
        <p:nvSpPr>
          <p:cNvPr id="9" name="Shape 13"/>
          <p:cNvSpPr txBox="1">
            <a:spLocks/>
          </p:cNvSpPr>
          <p:nvPr userDrawn="1"/>
        </p:nvSpPr>
        <p:spPr>
          <a:xfrm>
            <a:off x="0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r"/>
            <a:fld id="{86CB4B4D-7CA3-9044-876B-883B54F8677D}" type="slidenum">
              <a:rPr lang="en-US" smtClean="0"/>
              <a:pPr algn="r"/>
              <a:t>‹#›</a:t>
            </a:fld>
            <a:endParaRPr lang="en-US"/>
          </a:p>
        </p:txBody>
      </p:sp>
      <p:pic>
        <p:nvPicPr>
          <p:cNvPr id="12" name="Picture 11" descr="CRSG_DCM-Horizontal-Whit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0" y="6425229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4334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- Thank You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0.jpeg" descr="Image15.jpg"/>
          <p:cNvPicPr>
            <a:picLocks noChangeAspect="1"/>
          </p:cNvPicPr>
          <p:nvPr userDrawn="1"/>
        </p:nvPicPr>
        <p:blipFill rotWithShape="1">
          <a:blip r:embed="rId2"/>
          <a:srcRect l="9035" t="5914" r="1465"/>
          <a:stretch/>
        </p:blipFill>
        <p:spPr>
          <a:xfrm>
            <a:off x="-1" y="1206500"/>
            <a:ext cx="9144001" cy="5080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0840541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 NO COPY OR 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8224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356353"/>
            <a:ext cx="264733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8" r:id="rId2"/>
    <p:sldLayoutId id="2147483670" r:id="rId3"/>
    <p:sldLayoutId id="2147483675" r:id="rId4"/>
    <p:sldLayoutId id="2147483673" r:id="rId5"/>
    <p:sldLayoutId id="2147483672" r:id="rId6"/>
    <p:sldLayoutId id="2147483674" r:id="rId7"/>
    <p:sldLayoutId id="2147483676" r:id="rId8"/>
    <p:sldLayoutId id="2147483671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572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144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3716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8288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917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489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06140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63340" marR="0" indent="-20574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INSERT STATION LOGO HERE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/>
              <a:ea typeface="+mn-ea"/>
              <a:cs typeface="+mn-cs"/>
              <a:sym typeface="Helvetica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9C3E4E1-B564-4E71-94EE-14ED99E034BE}"/>
              </a:ext>
            </a:extLst>
          </p:cNvPr>
          <p:cNvSpPr txBox="1">
            <a:spLocks/>
          </p:cNvSpPr>
          <p:nvPr/>
        </p:nvSpPr>
        <p:spPr>
          <a:xfrm>
            <a:off x="46654" y="172242"/>
            <a:ext cx="9050691" cy="603277"/>
          </a:xfrm>
          <a:prstGeom prst="rect">
            <a:avLst/>
          </a:prstGeom>
        </p:spPr>
        <p:txBody>
          <a:bodyPr vert="horz" lIns="68411" tIns="34205" rIns="68411" bIns="34205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i="0" kern="1200" spc="-150">
                <a:solidFill>
                  <a:schemeClr val="bg1">
                    <a:lumMod val="25000"/>
                  </a:schemeClr>
                </a:solidFill>
                <a:latin typeface="Verdana"/>
                <a:ea typeface="Aleo Light"/>
                <a:cs typeface="Verdana"/>
              </a:defRPr>
            </a:lvl1pPr>
          </a:lstStyle>
          <a:p>
            <a:pPr>
              <a:defRPr/>
            </a:pPr>
            <a:r>
              <a:rPr lang="en-US" sz="2000" spc="0" dirty="0">
                <a:solidFill>
                  <a:srgbClr val="01588E"/>
                </a:solidFill>
                <a:latin typeface="Century Gothic"/>
                <a:ea typeface="Verdana"/>
                <a:cs typeface="Verdana" panose="020B0604030504040204" pitchFamily="34" charset="0"/>
                <a:sym typeface="Calibri"/>
              </a:rPr>
              <a:t>Springfield, Missouri Advertisers Understand What Madison Avenue Has Forgotten: Brands Need To Be Known Long Before They’re Needed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72884C1-A03A-1AB9-29C8-72000CC728A2}"/>
              </a:ext>
            </a:extLst>
          </p:cNvPr>
          <p:cNvSpPr txBox="1"/>
          <p:nvPr/>
        </p:nvSpPr>
        <p:spPr>
          <a:xfrm>
            <a:off x="181025" y="1142175"/>
            <a:ext cx="4142470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>
              <a:spcAft>
                <a:spcPts val="1200"/>
              </a:spcAft>
              <a:defRPr sz="1600" b="1">
                <a:solidFill>
                  <a:srgbClr val="2DA5D7"/>
                </a:solidFill>
                <a:latin typeface="+mn-lt"/>
                <a:ea typeface="Times New Roman" panose="02020603050405020304" pitchFamily="18" charset="0"/>
              </a:defRPr>
            </a:lvl1pPr>
          </a:lstStyle>
          <a:p>
            <a:r>
              <a:rPr lang="en-US" sz="1200" dirty="0"/>
              <a:t>Why your brand has to be known before you're needed: 84% of purchases are effectively decided before shopping begins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208D17-03C9-7702-7EC2-36FAF8BC45A5}"/>
              </a:ext>
            </a:extLst>
          </p:cNvPr>
          <p:cNvSpPr txBox="1"/>
          <p:nvPr/>
        </p:nvSpPr>
        <p:spPr>
          <a:xfrm>
            <a:off x="46654" y="6267227"/>
            <a:ext cx="701454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tx1"/>
                </a:solidFill>
              </a:rPr>
              <a:t>Source: Left: </a:t>
            </a:r>
            <a:r>
              <a:rPr lang="en-US" sz="900" dirty="0">
                <a:sym typeface="Calibri"/>
              </a:rPr>
              <a:t>WPP Media, How Humans Decide: What Drives Consumer Choice, And How Brands Should Respond; Right: </a:t>
            </a:r>
            <a:r>
              <a:rPr lang="en-US" sz="900" dirty="0" err="1">
                <a:sym typeface="Calibri"/>
              </a:rPr>
              <a:t>Quantilope</a:t>
            </a:r>
            <a:r>
              <a:rPr lang="en-US" sz="900" dirty="0">
                <a:sym typeface="Calibri"/>
              </a:rPr>
              <a:t> Study, July 29, 2026-August 6, 2026: 105 persons 18+, Lives in Springfield, MO. 33 lived in Springfield, MO 10 Years or Less.  72 lived in Springfield, MO 10 Years or More. </a:t>
            </a: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6A81194-CC17-2F0C-4900-1328DF7840F5}"/>
              </a:ext>
            </a:extLst>
          </p:cNvPr>
          <p:cNvSpPr txBox="1"/>
          <p:nvPr/>
        </p:nvSpPr>
        <p:spPr>
          <a:xfrm>
            <a:off x="4480425" y="1049842"/>
            <a:ext cx="4390976" cy="830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>
              <a:spcAft>
                <a:spcPts val="1200"/>
              </a:spcAft>
              <a:defRPr sz="1400" b="1">
                <a:solidFill>
                  <a:srgbClr val="2DA5D7"/>
                </a:solidFill>
                <a:latin typeface="+mn-lt"/>
                <a:ea typeface="Times New Roman" panose="02020603050405020304" pitchFamily="18" charset="0"/>
              </a:defRPr>
            </a:lvl1pPr>
          </a:lstStyle>
          <a:p>
            <a:r>
              <a:rPr lang="en-US" sz="1200" dirty="0"/>
              <a:t>Why brands need to continually advertise: New consumers are moving in all the time; All brands have lower aided awareness among those who moved to the area within the last ten years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A55E2E9-2124-6ADA-3651-5E7AAB392C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3163325"/>
              </p:ext>
            </p:extLst>
          </p:nvPr>
        </p:nvGraphicFramePr>
        <p:xfrm>
          <a:off x="246380" y="1876920"/>
          <a:ext cx="3939540" cy="4076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31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20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342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3314"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bg1"/>
                          </a:solidFill>
                        </a:rPr>
                        <a:t>% buying known brand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56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bg1"/>
                          </a:solidFill>
                        </a:rPr>
                        <a:t>% buying brand with no/low awareness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56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6209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Home entertainment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93%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7%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9103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Soft drinks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88%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12%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6209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Quick-serve restaurants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85%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15%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9103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Baby care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84%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16%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9103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Personal care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83%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17%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103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Oral care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82%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18%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9103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Financial services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82%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18%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0781797"/>
                  </a:ext>
                </a:extLst>
              </a:tr>
              <a:tr h="179103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Telecoms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82%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18%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6395554"/>
                  </a:ext>
                </a:extLst>
              </a:tr>
              <a:tr h="179103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Automotive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81%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19%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1643864"/>
                  </a:ext>
                </a:extLst>
              </a:tr>
              <a:tr h="306209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Consumer electronics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81%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19%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0825290"/>
                  </a:ext>
                </a:extLst>
              </a:tr>
              <a:tr h="179103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Luxury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79%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21%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9012426"/>
                  </a:ext>
                </a:extLst>
              </a:tr>
              <a:tr h="306209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rgbClr val="2DA5D7"/>
                          </a:solidFill>
                        </a:rPr>
                        <a:t>All category average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rgbClr val="2DA5D7"/>
                          </a:solidFill>
                        </a:rPr>
                        <a:t>84%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rgbClr val="2DA5D7"/>
                          </a:solidFill>
                        </a:rPr>
                        <a:t>16%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6263511"/>
                  </a:ext>
                </a:extLst>
              </a:tr>
            </a:tbl>
          </a:graphicData>
        </a:graphic>
      </p:graphicFrame>
      <p:graphicFrame>
        <p:nvGraphicFramePr>
          <p:cNvPr id="7" name="Table 192">
            <a:extLst>
              <a:ext uri="{FF2B5EF4-FFF2-40B4-BE49-F238E27FC236}">
                <a16:creationId xmlns:a16="http://schemas.microsoft.com/office/drawing/2014/main" id="{A575D43F-AB65-3C89-E325-62C84FBBC0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43887898"/>
              </p:ext>
            </p:extLst>
          </p:nvPr>
        </p:nvGraphicFramePr>
        <p:xfrm>
          <a:off x="4388852" y="2039341"/>
          <a:ext cx="4574123" cy="3914279"/>
        </p:xfrm>
        <a:graphic>
          <a:graphicData uri="http://schemas.openxmlformats.org/drawingml/2006/table">
            <a:tbl>
              <a:tblPr firstRow="1" bandRow="1"/>
              <a:tblGrid>
                <a:gridCol w="7702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0772">
                  <a:extLst>
                    <a:ext uri="{9D8B030D-6E8A-4147-A177-3AD203B41FA5}">
                      <a16:colId xmlns:a16="http://schemas.microsoft.com/office/drawing/2014/main" val="1536749419"/>
                    </a:ext>
                  </a:extLst>
                </a:gridCol>
                <a:gridCol w="760772">
                  <a:extLst>
                    <a:ext uri="{9D8B030D-6E8A-4147-A177-3AD203B41FA5}">
                      <a16:colId xmlns:a16="http://schemas.microsoft.com/office/drawing/2014/main" val="2347050778"/>
                    </a:ext>
                  </a:extLst>
                </a:gridCol>
                <a:gridCol w="760772">
                  <a:extLst>
                    <a:ext uri="{9D8B030D-6E8A-4147-A177-3AD203B41FA5}">
                      <a16:colId xmlns:a16="http://schemas.microsoft.com/office/drawing/2014/main" val="3968029725"/>
                    </a:ext>
                  </a:extLst>
                </a:gridCol>
                <a:gridCol w="760772">
                  <a:extLst>
                    <a:ext uri="{9D8B030D-6E8A-4147-A177-3AD203B41FA5}">
                      <a16:colId xmlns:a16="http://schemas.microsoft.com/office/drawing/2014/main" val="3617939010"/>
                    </a:ext>
                  </a:extLst>
                </a:gridCol>
                <a:gridCol w="760772">
                  <a:extLst>
                    <a:ext uri="{9D8B030D-6E8A-4147-A177-3AD203B41FA5}">
                      <a16:colId xmlns:a16="http://schemas.microsoft.com/office/drawing/2014/main" val="1765835344"/>
                    </a:ext>
                  </a:extLst>
                </a:gridCol>
              </a:tblGrid>
              <a:tr h="903544"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latin typeface="Century Gothic"/>
                          <a:ea typeface="Century Gothic"/>
                          <a:cs typeface="Century Gothic"/>
                        </a:defRPr>
                      </a:pPr>
                      <a:endParaRPr sz="1100" b="1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36746" marR="36746" marT="36746" marB="3674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  <a:ea typeface="Century Gothic"/>
                          <a:cs typeface="Century Gothic"/>
                        </a:rPr>
                        <a:t>Aided awareness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100" b="1" kern="1200" dirty="0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  <a:ea typeface="Century Gothic"/>
                          <a:cs typeface="Century Gothic"/>
                        </a:rPr>
                        <a:t>Q: </a:t>
                      </a:r>
                      <a:r>
                        <a:rPr lang="en-US" sz="1100" b="1" kern="1200" dirty="0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Including any [category] companies you may have mentioned in the last question, which of the following have you heard of?</a:t>
                      </a:r>
                    </a:p>
                  </a:txBody>
                  <a:tcPr marL="36746" marR="36746" marT="36746" marB="36746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endParaRPr lang="en-US" sz="1400" b="1" kern="1200" dirty="0">
                        <a:solidFill>
                          <a:srgbClr val="FFFFFF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36746" marR="36746" marT="36746" marB="36746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endParaRPr lang="en-US" sz="1400" b="1" kern="1200" dirty="0">
                        <a:solidFill>
                          <a:srgbClr val="FFFFFF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36746" marR="36746" marT="36746" marB="36746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endParaRPr lang="en-US" sz="1400" b="1" kern="1200" dirty="0">
                        <a:solidFill>
                          <a:srgbClr val="FFFFFF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36746" marR="36746" marT="36746" marB="36746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1092934"/>
                  </a:ext>
                </a:extLst>
              </a:tr>
              <a:tr h="1717842"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latin typeface="Century Gothic"/>
                          <a:ea typeface="Century Gothic"/>
                          <a:cs typeface="Century Gothic"/>
                        </a:defRPr>
                      </a:pPr>
                      <a:r>
                        <a:rPr lang="en-US" sz="900" b="1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Time respondents have lived in the Springfield, MO area</a:t>
                      </a:r>
                      <a:endParaRPr sz="900" b="1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36746" marR="36746" marT="36746" marB="36746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  <a:ea typeface="Century Gothic"/>
                          <a:cs typeface="Century Gothic"/>
                        </a:rPr>
                        <a:t>A-1 Roofing</a:t>
                      </a:r>
                      <a:endParaRPr lang="en-US" sz="1100" b="1" kern="1200" dirty="0">
                        <a:solidFill>
                          <a:srgbClr val="FFFFFF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36746" marR="36746" marT="36746" marB="36746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800" b="1" dirty="0" err="1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  <a:ea typeface="Century Gothic"/>
                          <a:cs typeface="Century Gothic"/>
                        </a:rPr>
                        <a:t>Kitchenland</a:t>
                      </a: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  <a:ea typeface="Century Gothic"/>
                          <a:cs typeface="Century Gothic"/>
                        </a:rPr>
                        <a:t> USA</a:t>
                      </a:r>
                      <a:endParaRPr lang="en-US" sz="800" b="1" kern="1200" dirty="0">
                        <a:solidFill>
                          <a:srgbClr val="FFFFFF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36746" marR="36746" marT="36746" marB="36746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  <a:ea typeface="Century Gothic"/>
                          <a:cs typeface="Century Gothic"/>
                        </a:rPr>
                        <a:t>Discount Dave’s</a:t>
                      </a:r>
                    </a:p>
                  </a:txBody>
                  <a:tcPr marL="36746" marR="36746" marT="36746" marB="36746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100" b="1" kern="1200" dirty="0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Ozark Fence</a:t>
                      </a:r>
                    </a:p>
                  </a:txBody>
                  <a:tcPr marL="36746" marR="36746" marT="36746" marB="36746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  <a:ea typeface="Century Gothic"/>
                          <a:cs typeface="Century Gothic"/>
                        </a:rPr>
                        <a:t>Jimm’s Steakhouse</a:t>
                      </a:r>
                      <a:endParaRPr lang="en-US" sz="900" b="1" kern="1200" dirty="0">
                        <a:solidFill>
                          <a:srgbClr val="FFFFFF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36746" marR="36746" marT="36746" marB="36746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2924"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US" sz="1100" b="0" i="0" u="none" strike="noStrike" kern="120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entury Gothic" panose="020B0502020202020204" pitchFamily="34" charset="0"/>
                          <a:ea typeface="Century Gothic"/>
                          <a:cs typeface="Century Gothic"/>
                        </a:rPr>
                        <a:t>10 years or less</a:t>
                      </a:r>
                    </a:p>
                  </a:txBody>
                  <a:tcPr marL="36746" marR="36746" marT="36746" marB="36746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US" sz="1800" b="0" i="0" u="none" strike="noStrike" kern="120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entury Gothic" panose="020B0502020202020204" pitchFamily="34" charset="0"/>
                          <a:ea typeface="Century Gothic"/>
                          <a:cs typeface="Century Gothic"/>
                        </a:rPr>
                        <a:t>48%</a:t>
                      </a:r>
                      <a:endParaRPr sz="1800" b="0" i="0" u="none" strike="noStrike" kern="120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entury Gothic" panose="020B0502020202020204" pitchFamily="34" charset="0"/>
                        <a:ea typeface="Century Gothic"/>
                        <a:cs typeface="Century Gothic"/>
                      </a:endParaRPr>
                    </a:p>
                  </a:txBody>
                  <a:tcPr marL="34290" marR="34290" marT="34290" marB="3429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US" sz="1800" b="0" i="0" u="none" strike="noStrike" kern="120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entury Gothic" panose="020B0502020202020204" pitchFamily="34" charset="0"/>
                          <a:ea typeface="Century Gothic"/>
                          <a:cs typeface="Century Gothic"/>
                        </a:rPr>
                        <a:t>30%</a:t>
                      </a:r>
                      <a:endParaRPr sz="1800" b="0" i="0" u="none" strike="noStrike" kern="120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entury Gothic" panose="020B0502020202020204" pitchFamily="34" charset="0"/>
                        <a:ea typeface="Century Gothic"/>
                        <a:cs typeface="Century Gothic"/>
                      </a:endParaRPr>
                    </a:p>
                  </a:txBody>
                  <a:tcPr marL="34290" marR="34290" marT="34290" marB="3429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US" sz="1800" b="0" i="0" u="none" strike="noStrike" kern="120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entury Gothic" panose="020B0502020202020204" pitchFamily="34" charset="0"/>
                          <a:ea typeface="Century Gothic"/>
                          <a:cs typeface="Century Gothic"/>
                        </a:rPr>
                        <a:t>52%</a:t>
                      </a:r>
                      <a:endParaRPr sz="1800" b="0" i="0" u="none" strike="noStrike" kern="120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entury Gothic" panose="020B0502020202020204" pitchFamily="34" charset="0"/>
                        <a:ea typeface="Century Gothic"/>
                        <a:cs typeface="Century Gothic"/>
                      </a:endParaRPr>
                    </a:p>
                  </a:txBody>
                  <a:tcPr marL="34290" marR="34290" marT="34290" marB="3429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US" sz="1800" b="0" i="0" u="none" strike="noStrike" kern="120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entury Gothic" panose="020B0502020202020204" pitchFamily="34" charset="0"/>
                          <a:ea typeface="Century Gothic"/>
                          <a:cs typeface="Century Gothic"/>
                        </a:rPr>
                        <a:t>21%</a:t>
                      </a:r>
                      <a:endParaRPr sz="1800" b="0" i="0" u="none" strike="noStrike" kern="120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entury Gothic" panose="020B0502020202020204" pitchFamily="34" charset="0"/>
                        <a:ea typeface="Century Gothic"/>
                        <a:cs typeface="Century Gothic"/>
                      </a:endParaRPr>
                    </a:p>
                  </a:txBody>
                  <a:tcPr marL="34290" marR="34290" marT="34290" marB="3429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US" sz="1800" b="0" i="0" u="none" strike="noStrike" kern="120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entury Gothic" panose="020B0502020202020204" pitchFamily="34" charset="0"/>
                          <a:ea typeface="Century Gothic"/>
                          <a:cs typeface="Century Gothic"/>
                        </a:rPr>
                        <a:t>30%</a:t>
                      </a:r>
                      <a:endParaRPr sz="1800" b="0" i="0" u="none" strike="noStrike" kern="120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entury Gothic" panose="020B0502020202020204" pitchFamily="34" charset="0"/>
                        <a:ea typeface="Century Gothic"/>
                        <a:cs typeface="Century Gothic"/>
                      </a:endParaRPr>
                    </a:p>
                  </a:txBody>
                  <a:tcPr marL="34290" marR="34290" marT="34290" marB="3429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9969"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US" sz="1100" b="0" i="0" u="none" strike="noStrike" kern="120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entury Gothic" panose="020B0502020202020204" pitchFamily="34" charset="0"/>
                          <a:ea typeface="Century Gothic"/>
                          <a:cs typeface="Century Gothic"/>
                        </a:rPr>
                        <a:t>More than 10 years</a:t>
                      </a:r>
                      <a:endParaRPr sz="1100" b="0" i="0" u="none" strike="noStrike" kern="120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entury Gothic" panose="020B0502020202020204" pitchFamily="34" charset="0"/>
                        <a:ea typeface="Century Gothic"/>
                        <a:cs typeface="Century Gothic"/>
                      </a:endParaRPr>
                    </a:p>
                  </a:txBody>
                  <a:tcPr marL="36746" marR="36746" marT="36746" marB="36746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US" sz="1800" b="1" i="0" u="none" strike="noStrike" kern="1200" cap="none" spc="0" baseline="0" dirty="0">
                          <a:ln>
                            <a:noFill/>
                          </a:ln>
                          <a:solidFill>
                            <a:srgbClr val="2DA5D7"/>
                          </a:solidFill>
                          <a:uFillTx/>
                          <a:latin typeface="Century Gothic" panose="020B0502020202020204" pitchFamily="34" charset="0"/>
                          <a:ea typeface="Century Gothic"/>
                          <a:cs typeface="Century Gothic"/>
                        </a:rPr>
                        <a:t>58%</a:t>
                      </a:r>
                      <a:endParaRPr sz="1800" b="1" i="0" u="none" strike="noStrike" kern="1200" cap="none" spc="0" baseline="0" dirty="0">
                        <a:ln>
                          <a:noFill/>
                        </a:ln>
                        <a:solidFill>
                          <a:srgbClr val="2DA5D7"/>
                        </a:solidFill>
                        <a:uFillTx/>
                        <a:latin typeface="Century Gothic" panose="020B0502020202020204" pitchFamily="34" charset="0"/>
                        <a:ea typeface="Century Gothic"/>
                        <a:cs typeface="Century Gothic"/>
                      </a:endParaRPr>
                    </a:p>
                  </a:txBody>
                  <a:tcPr marL="34290" marR="34290" marT="34290" marB="3429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US" sz="1800" b="1" i="0" u="none" strike="noStrike" kern="1200" cap="none" spc="0" baseline="0" dirty="0">
                          <a:ln>
                            <a:noFill/>
                          </a:ln>
                          <a:solidFill>
                            <a:srgbClr val="2DA5D7"/>
                          </a:solidFill>
                          <a:uFillTx/>
                          <a:latin typeface="Century Gothic" panose="020B0502020202020204" pitchFamily="34" charset="0"/>
                          <a:ea typeface="Century Gothic"/>
                          <a:cs typeface="Century Gothic"/>
                        </a:rPr>
                        <a:t>43%</a:t>
                      </a:r>
                      <a:endParaRPr sz="1800" b="1" i="0" u="none" strike="noStrike" kern="1200" cap="none" spc="0" baseline="0" dirty="0">
                        <a:ln>
                          <a:noFill/>
                        </a:ln>
                        <a:solidFill>
                          <a:srgbClr val="2DA5D7"/>
                        </a:solidFill>
                        <a:uFillTx/>
                        <a:latin typeface="Century Gothic" panose="020B0502020202020204" pitchFamily="34" charset="0"/>
                        <a:ea typeface="Century Gothic"/>
                        <a:cs typeface="Century Gothic"/>
                      </a:endParaRPr>
                    </a:p>
                  </a:txBody>
                  <a:tcPr marL="34290" marR="34290" marT="34290" marB="3429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US" sz="1800" b="1" i="0" u="none" strike="noStrike" kern="1200" cap="none" spc="0" baseline="0" dirty="0">
                          <a:ln>
                            <a:noFill/>
                          </a:ln>
                          <a:solidFill>
                            <a:srgbClr val="2DA5D7"/>
                          </a:solidFill>
                          <a:uFillTx/>
                          <a:latin typeface="Century Gothic" panose="020B0502020202020204" pitchFamily="34" charset="0"/>
                          <a:ea typeface="Century Gothic"/>
                          <a:cs typeface="Century Gothic"/>
                        </a:rPr>
                        <a:t>63%</a:t>
                      </a:r>
                      <a:endParaRPr sz="1800" b="1" i="0" u="none" strike="noStrike" kern="1200" cap="none" spc="0" baseline="0" dirty="0">
                        <a:ln>
                          <a:noFill/>
                        </a:ln>
                        <a:solidFill>
                          <a:srgbClr val="2DA5D7"/>
                        </a:solidFill>
                        <a:uFillTx/>
                        <a:latin typeface="Century Gothic" panose="020B0502020202020204" pitchFamily="34" charset="0"/>
                        <a:ea typeface="Century Gothic"/>
                        <a:cs typeface="Century Gothic"/>
                      </a:endParaRPr>
                    </a:p>
                  </a:txBody>
                  <a:tcPr marL="34290" marR="34290" marT="34290" marB="3429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US" sz="1800" b="1" i="0" u="none" strike="noStrike" kern="1200" cap="none" spc="0" baseline="0" dirty="0">
                          <a:ln>
                            <a:noFill/>
                          </a:ln>
                          <a:solidFill>
                            <a:srgbClr val="2DA5D7"/>
                          </a:solidFill>
                          <a:uFillTx/>
                          <a:latin typeface="Century Gothic" panose="020B0502020202020204" pitchFamily="34" charset="0"/>
                          <a:ea typeface="Century Gothic"/>
                          <a:cs typeface="Century Gothic"/>
                        </a:rPr>
                        <a:t>49%</a:t>
                      </a:r>
                      <a:endParaRPr sz="1800" b="1" i="0" u="none" strike="noStrike" kern="1200" cap="none" spc="0" baseline="0" dirty="0">
                        <a:ln>
                          <a:noFill/>
                        </a:ln>
                        <a:solidFill>
                          <a:srgbClr val="2DA5D7"/>
                        </a:solidFill>
                        <a:uFillTx/>
                        <a:latin typeface="Century Gothic" panose="020B0502020202020204" pitchFamily="34" charset="0"/>
                        <a:ea typeface="Century Gothic"/>
                        <a:cs typeface="Century Gothic"/>
                      </a:endParaRPr>
                    </a:p>
                  </a:txBody>
                  <a:tcPr marL="34290" marR="34290" marT="34290" marB="3429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US" sz="1800" b="1" i="0" u="none" strike="noStrike" kern="1200" cap="none" spc="0" baseline="0" dirty="0">
                          <a:ln>
                            <a:noFill/>
                          </a:ln>
                          <a:solidFill>
                            <a:srgbClr val="2DA5D7"/>
                          </a:solidFill>
                          <a:uFillTx/>
                          <a:latin typeface="Century Gothic" panose="020B0502020202020204" pitchFamily="34" charset="0"/>
                          <a:ea typeface="Century Gothic"/>
                          <a:cs typeface="Century Gothic"/>
                        </a:rPr>
                        <a:t>49%</a:t>
                      </a:r>
                      <a:endParaRPr sz="1800" b="1" i="0" u="none" strike="noStrike" kern="1200" cap="none" spc="0" baseline="0" dirty="0">
                        <a:ln>
                          <a:noFill/>
                        </a:ln>
                        <a:solidFill>
                          <a:srgbClr val="2DA5D7"/>
                        </a:solidFill>
                        <a:uFillTx/>
                        <a:latin typeface="Century Gothic" panose="020B0502020202020204" pitchFamily="34" charset="0"/>
                        <a:ea typeface="Century Gothic"/>
                        <a:cs typeface="Century Gothic"/>
                      </a:endParaRPr>
                    </a:p>
                  </a:txBody>
                  <a:tcPr marL="34290" marR="34290" marT="34290" marB="3429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108412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004C93"/>
      </a:lt2>
      <a:accent1>
        <a:srgbClr val="01588E"/>
      </a:accent1>
      <a:accent2>
        <a:srgbClr val="0773B1"/>
      </a:accent2>
      <a:accent3>
        <a:srgbClr val="2DA5D7"/>
      </a:accent3>
      <a:accent4>
        <a:srgbClr val="FFFFFF"/>
      </a:accent4>
      <a:accent5>
        <a:srgbClr val="FFFFFF"/>
      </a:accent5>
      <a:accent6>
        <a:srgbClr val="808080"/>
      </a:accent6>
      <a:hlink>
        <a:srgbClr val="0000FF"/>
      </a:hlink>
      <a:folHlink>
        <a:srgbClr val="D000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C61A0"/>
      </a:accent1>
      <a:accent2>
        <a:srgbClr val="092851"/>
      </a:accent2>
      <a:accent3>
        <a:srgbClr val="0D3C7C"/>
      </a:accent3>
      <a:accent4>
        <a:srgbClr val="4E88CC"/>
      </a:accent4>
      <a:accent5>
        <a:srgbClr val="666666"/>
      </a:accent5>
      <a:accent6>
        <a:srgbClr val="B3B3B3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9C3985D1DC3E4E824BAA0B86201A01" ma:contentTypeVersion="20" ma:contentTypeDescription="Create a new document." ma:contentTypeScope="" ma:versionID="3b08f820941b35595377dd1c50bb5617">
  <xsd:schema xmlns:xsd="http://www.w3.org/2001/XMLSchema" xmlns:xs="http://www.w3.org/2001/XMLSchema" xmlns:p="http://schemas.microsoft.com/office/2006/metadata/properties" xmlns:ns1="http://schemas.microsoft.com/sharepoint/v3" xmlns:ns2="f66c9f24-4844-4d15-b9ba-64c15d203fe1" xmlns:ns3="6e074747-d357-474c-8ab5-9b9387a35920" targetNamespace="http://schemas.microsoft.com/office/2006/metadata/properties" ma:root="true" ma:fieldsID="24d31cc3acac2f1fbc16400783258ac2" ns1:_="" ns2:_="" ns3:_="">
    <xsd:import namespace="http://schemas.microsoft.com/sharepoint/v3"/>
    <xsd:import namespace="f66c9f24-4844-4d15-b9ba-64c15d203fe1"/>
    <xsd:import namespace="6e074747-d357-474c-8ab5-9b9387a359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6c9f24-4844-4d15-b9ba-64c15d203f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71ca1ffe-bf44-4fe8-9273-a40e5630668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074747-d357-474c-8ab5-9b9387a35920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497b5075-fe68-4b07-b307-3a9961afabf1}" ma:internalName="TaxCatchAll" ma:showField="CatchAllData" ma:web="6e074747-d357-474c-8ab5-9b9387a359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f66c9f24-4844-4d15-b9ba-64c15d203fe1">
      <Terms xmlns="http://schemas.microsoft.com/office/infopath/2007/PartnerControls"/>
    </lcf76f155ced4ddcb4097134ff3c332f>
    <TaxCatchAll xmlns="6e074747-d357-474c-8ab5-9b9387a35920" xsi:nil="true"/>
  </documentManagement>
</p:properties>
</file>

<file path=customXml/itemProps1.xml><?xml version="1.0" encoding="utf-8"?>
<ds:datastoreItem xmlns:ds="http://schemas.openxmlformats.org/officeDocument/2006/customXml" ds:itemID="{2A9EF9D7-75A1-42FA-BE4E-FC1C23DD9E03}">
  <ds:schemaRefs>
    <ds:schemaRef ds:uri="6e074747-d357-474c-8ab5-9b9387a35920"/>
    <ds:schemaRef ds:uri="f66c9f24-4844-4d15-b9ba-64c15d203fe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DA4E44F5-27AA-4079-B973-696EDA99E68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4162077-F310-4C05-A296-16BE9B56824B}">
  <ds:schemaRefs>
    <ds:schemaRef ds:uri="6e074747-d357-474c-8ab5-9b9387a35920"/>
    <ds:schemaRef ds:uri="f66c9f24-4844-4d15-b9ba-64c15d203fe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19</TotalTime>
  <Words>304</Words>
  <Application>Microsoft Office PowerPoint</Application>
  <PresentationFormat>On-screen Show (4:3)</PresentationFormat>
  <Paragraphs>63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Century Gothic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Shoshana Shapiro</dc:creator>
  <cp:lastModifiedBy>Lauren Vetrano</cp:lastModifiedBy>
  <cp:revision>5</cp:revision>
  <cp:lastPrinted>2022-05-10T16:13:47Z</cp:lastPrinted>
  <dcterms:modified xsi:type="dcterms:W3CDTF">2026-10-07T18:30:01Z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0x010100709C3985D1DC3E4E824BAA0B86201A01</vt:lpwstr>
  </property>
  <property fmtid="{D5CDD505-2E9C-101B-9397-08002B2CF9AE}" pid="3" name="Order">
    <vt:r8>4864000</vt:r8>
  </property>
  <property fmtid="{D5CDD505-2E9C-101B-9397-08002B2CF9AE}" pid="4" name="MediaServiceImageTags">
    <vt:lpwstr/>
  </property>
</Properties>
</file>