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2DA5D7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E393E-690C-18E5-1BC0-AA9DE40BB9A7}" v="23" dt="2026-06-23T18:51:00.42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/>
        <p:guide pos="2876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Vetrano" userId="S::lvetrano@westwoodone.com::8210335d-539e-4a4c-bc79-bbb7fc8fbc82" providerId="AD" clId="Web-{315E393E-690C-18E5-1BC0-AA9DE40BB9A7}"/>
    <pc:docChg chg="modSld">
      <pc:chgData name="Lauren Vetrano" userId="S::lvetrano@westwoodone.com::8210335d-539e-4a4c-bc79-bbb7fc8fbc82" providerId="AD" clId="Web-{315E393E-690C-18E5-1BC0-AA9DE40BB9A7}" dt="2026-06-23T18:50:58.693" v="17" actId="20577"/>
      <pc:docMkLst>
        <pc:docMk/>
      </pc:docMkLst>
      <pc:sldChg chg="addSp modSp">
        <pc:chgData name="Lauren Vetrano" userId="S::lvetrano@westwoodone.com::8210335d-539e-4a4c-bc79-bbb7fc8fbc82" providerId="AD" clId="Web-{315E393E-690C-18E5-1BC0-AA9DE40BB9A7}" dt="2026-06-23T18:50:58.693" v="17" actId="20577"/>
        <pc:sldMkLst>
          <pc:docMk/>
          <pc:sldMk cId="4001084121" sldId="469"/>
        </pc:sldMkLst>
        <pc:spChg chg="add mod">
          <ac:chgData name="Lauren Vetrano" userId="S::lvetrano@westwoodone.com::8210335d-539e-4a4c-bc79-bbb7fc8fbc82" providerId="AD" clId="Web-{315E393E-690C-18E5-1BC0-AA9DE40BB9A7}" dt="2026-06-23T18:50:58.693" v="17" actId="20577"/>
          <ac:spMkLst>
            <pc:docMk/>
            <pc:sldMk cId="4001084121" sldId="469"/>
            <ac:spMk id="4" creationId="{8637B2ED-6548-0914-A597-2CD37CE017A3}"/>
          </ac:spMkLst>
        </pc:spChg>
        <pc:graphicFrameChg chg="modGraphic">
          <ac:chgData name="Lauren Vetrano" userId="S::lvetrano@westwoodone.com::8210335d-539e-4a4c-bc79-bbb7fc8fbc82" providerId="AD" clId="Web-{315E393E-690C-18E5-1BC0-AA9DE40BB9A7}" dt="2026-06-23T18:50:07.691" v="0"/>
          <ac:graphicFrameMkLst>
            <pc:docMk/>
            <pc:sldMk cId="4001084121" sldId="469"/>
            <ac:graphicFrameMk id="3" creationId="{82482F8C-D00C-BB22-BF4E-AB1C0439C6C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46655" y="299702"/>
            <a:ext cx="9050691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defRPr/>
            </a:pPr>
            <a:r>
              <a:rPr lang="en-US" sz="3100" spc="0">
                <a:solidFill>
                  <a:srgbClr val="01588E"/>
                </a:solidFill>
                <a:latin typeface="Century Gothic"/>
                <a:ea typeface="Verdana"/>
                <a:cs typeface="Verdana" panose="020B0604030504040204" pitchFamily="34" charset="0"/>
                <a:sym typeface="Calibri"/>
              </a:rPr>
              <a:t>AM/FM radio formats:</a:t>
            </a:r>
            <a:br>
              <a:rPr lang="en-US" sz="3100" spc="0">
                <a:solidFill>
                  <a:srgbClr val="01588E"/>
                </a:solidFill>
                <a:latin typeface="Century Gothic"/>
                <a:ea typeface="Verdana"/>
                <a:cs typeface="Verdana" panose="020B0604030504040204" pitchFamily="34" charset="0"/>
                <a:sym typeface="Calibri"/>
              </a:rPr>
            </a:br>
            <a:r>
              <a:rPr lang="en-US" sz="3100" spc="0">
                <a:solidFill>
                  <a:srgbClr val="01588E"/>
                </a:solidFill>
                <a:latin typeface="Century Gothic"/>
                <a:ea typeface="Verdana"/>
                <a:cs typeface="Verdana" panose="020B0604030504040204" pitchFamily="34" charset="0"/>
                <a:sym typeface="Calibri"/>
              </a:rPr>
              <a:t># of weekly ads, promos, or song spins varies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5C712D-5047-B326-9F9C-8E6E66F5AE0C}"/>
              </a:ext>
            </a:extLst>
          </p:cNvPr>
          <p:cNvSpPr txBox="1"/>
          <p:nvPr/>
        </p:nvSpPr>
        <p:spPr>
          <a:xfrm>
            <a:off x="0" y="6510769"/>
            <a:ext cx="660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defRPr/>
            </a:pPr>
            <a:r>
              <a:rPr lang="en-US" sz="1100">
                <a:solidFill>
                  <a:schemeClr val="tx1"/>
                </a:solidFill>
                <a:latin typeface="Century Gothic"/>
                <a:sym typeface="Calibri"/>
              </a:rPr>
              <a:t>Source: Fall 2025 Nielsen Audio Nationwide, Persons 18+, Mon-Sun 6a-Midnight, Diary Markets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482F8C-D00C-BB22-BF4E-AB1C0439C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63598"/>
              </p:ext>
            </p:extLst>
          </p:nvPr>
        </p:nvGraphicFramePr>
        <p:xfrm>
          <a:off x="228600" y="1280161"/>
          <a:ext cx="8686799" cy="3813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3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747">
                  <a:extLst>
                    <a:ext uri="{9D8B030D-6E8A-4147-A177-3AD203B41FA5}">
                      <a16:colId xmlns:a16="http://schemas.microsoft.com/office/drawing/2014/main" val="226022577"/>
                    </a:ext>
                  </a:extLst>
                </a:gridCol>
                <a:gridCol w="1540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0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0335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# of ads, promos or song spins per week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426731"/>
                  </a:ext>
                </a:extLst>
              </a:tr>
              <a:tr h="922020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166" rtl="0" eaLnBrk="1" latinLnBrk="0" hangingPunct="1"/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Minimum:</a:t>
                      </a:r>
                    </a:p>
                    <a:p>
                      <a:pPr marL="0" algn="ctr" defTabSz="457166" rtl="0" eaLnBrk="1" latinLnBrk="0" hangingPunct="1"/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Very light</a:t>
                      </a:r>
                    </a:p>
                    <a:p>
                      <a:pPr marL="0" algn="ctr" defTabSz="457166" rtl="0" eaLnBrk="1" latinLnBrk="0" hangingPunct="1"/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1/3 of audience </a:t>
                      </a:r>
                      <a:r>
                        <a:rPr lang="en-US" sz="1200" b="1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an average of 1.4 times</a:t>
                      </a:r>
                      <a:endParaRPr lang="en-US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Maintenance:</a:t>
                      </a:r>
                    </a:p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Light</a:t>
                      </a:r>
                    </a:p>
                    <a:p>
                      <a:pPr algn="ctr"/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1/2 of audience </a:t>
                      </a:r>
                      <a:r>
                        <a:rPr lang="en-US" sz="1200" b="1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an average of 2 times</a:t>
                      </a:r>
                      <a:endParaRPr lang="en-US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High impact:</a:t>
                      </a:r>
                    </a:p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Medium</a:t>
                      </a:r>
                    </a:p>
                    <a:p>
                      <a:pPr algn="ctr"/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2/3 of audience </a:t>
                      </a:r>
                      <a:r>
                        <a:rPr lang="en-US" sz="1200" b="1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an average of 3 times</a:t>
                      </a:r>
                      <a:endParaRPr lang="en-US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Launch:</a:t>
                      </a:r>
                    </a:p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Heavy</a:t>
                      </a:r>
                    </a:p>
                    <a:p>
                      <a:pPr marL="0" marR="0" lvl="0" indent="0" algn="ctr" defTabSz="45718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78% of audience </a:t>
                      </a:r>
                      <a:r>
                        <a:rPr lang="en-US" sz="1200" b="1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an average of</a:t>
                      </a:r>
                    </a:p>
                    <a:p>
                      <a:pPr marL="0" marR="0" lvl="0" indent="0" algn="ctr" defTabSz="457189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4.3 times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640">
                <a:tc rowSpan="10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</a:rPr>
                        <a:t>Format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Top 40</a:t>
                      </a:r>
                      <a:endParaRPr lang="en-US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40">
                <a:tc vMerge="1"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Sports</a:t>
                      </a:r>
                      <a:endParaRPr lang="en-US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Rock</a:t>
                      </a:r>
                      <a:endParaRPr lang="en-US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360401"/>
                  </a:ext>
                </a:extLst>
              </a:tr>
              <a:tr h="23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40422"/>
                  </a:ext>
                </a:extLst>
              </a:tr>
              <a:tr h="238640">
                <a:tc vMerge="1"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Classic Hits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640">
                <a:tc vMerge="1"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Classic Rock</a:t>
                      </a:r>
                      <a:endParaRPr lang="en-US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Country</a:t>
                      </a:r>
                      <a:endParaRPr lang="en-US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299522"/>
                  </a:ext>
                </a:extLst>
              </a:tr>
              <a:tr h="238640">
                <a:tc vMerge="1"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News/Talk</a:t>
                      </a:r>
                      <a:endParaRPr lang="en-US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640">
                <a:tc vMerge="1"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Spanish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640">
                <a:tc vMerge="1"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Urban</a:t>
                      </a:r>
                      <a:endParaRPr lang="en-US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37B2ED-6548-0914-A597-2CD37CE017A3}"/>
              </a:ext>
            </a:extLst>
          </p:cNvPr>
          <p:cNvSpPr txBox="1"/>
          <p:nvPr/>
        </p:nvSpPr>
        <p:spPr>
          <a:xfrm>
            <a:off x="624114" y="5170714"/>
            <a:ext cx="790302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Century Gothic"/>
              </a:rPr>
              <a:t>How to read:</a:t>
            </a:r>
            <a:r>
              <a:rPr lang="en-US" sz="1600">
                <a:latin typeface="Century Gothic"/>
              </a:rPr>
              <a:t> While</a:t>
            </a:r>
            <a:r>
              <a:rPr lang="en-US" sz="1600" b="0" i="0">
                <a:solidFill>
                  <a:srgbClr val="000000"/>
                </a:solidFill>
                <a:latin typeface="Century Gothic"/>
              </a:rPr>
              <a:t> a Country station needs 47 ads run per week for a high impact campaign reaching 2/3 of the audience an average of 3 times, a Top 40 station needs 61 ads run per week to achieve the same campaign goal.</a:t>
            </a:r>
            <a:r>
              <a:rPr sz="1600" b="0" i="0">
                <a:solidFill>
                  <a:srgbClr val="000000"/>
                </a:solidFill>
                <a:latin typeface="Century Gothic"/>
                <a:ea typeface="Calibri"/>
                <a:cs typeface="Calibri"/>
              </a:rPr>
              <a:t> </a:t>
            </a:r>
            <a:endParaRPr lang="en-US" sz="1600">
              <a:latin typeface="Century Gothic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3b08f820941b35595377dd1c50bb5617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24d31cc3acac2f1fbc16400783258ac2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162077-F310-4C05-A296-16BE9B56824B}">
  <ds:schemaRefs>
    <ds:schemaRef ds:uri="6e074747-d357-474c-8ab5-9b9387a35920"/>
    <ds:schemaRef ds:uri="f66c9f24-4844-4d15-b9ba-64c15d203f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9EF9D7-75A1-42FA-BE4E-FC1C23DD9E03}">
  <ds:schemaRefs>
    <ds:schemaRef ds:uri="6e074747-d357-474c-8ab5-9b9387a35920"/>
    <ds:schemaRef ds:uri="f66c9f24-4844-4d15-b9ba-64c15d203f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Application>Microsoft Office PowerPoint</Application>
  <PresentationFormat>On-screen Show (4:3)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revision>1</cp:revision>
  <cp:lastPrinted>2022-05-10T16:13:47Z</cp:lastPrinted>
  <dcterms:modified xsi:type="dcterms:W3CDTF">2026-06-23T18:51:07Z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