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6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63"/>
    <a:srgbClr val="2DA5D7"/>
    <a:srgbClr val="0770B1"/>
    <a:srgbClr val="FFFFFF"/>
    <a:srgbClr val="01588E"/>
    <a:srgbClr val="1F8EC5"/>
    <a:srgbClr val="000000"/>
    <a:srgbClr val="929191"/>
    <a:srgbClr val="666666"/>
    <a:srgbClr val="00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EF0EA6-F13F-4233-055D-32019CE9E8C5}" v="180" dt="2026-05-20T15:32:28.16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594" y="43"/>
      </p:cViewPr>
      <p:guideLst>
        <p:guide orient="horz"/>
        <p:guide pos="28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r">
              <a:defRPr sz="1100"/>
            </a:lvl1pPr>
          </a:lstStyle>
          <a:p>
            <a:fld id="{661F8516-2899-B645-A02E-84909ADB0A76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r">
              <a:defRPr sz="11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/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/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30" name="TextBox 26"/>
          <p:cNvSpPr txBox="1">
            <a:spLocks noChangeArrowheads="1"/>
          </p:cNvSpPr>
          <p:nvPr/>
        </p:nvSpPr>
        <p:spPr bwMode="auto">
          <a:xfrm>
            <a:off x="46655" y="6403047"/>
            <a:ext cx="6985591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342900" eaLnBrk="1" hangingPunct="1"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900" kern="1200">
                <a:latin typeface="Century Gothic" panose="020B0502020202020204" pitchFamily="34" charset="0"/>
                <a:sym typeface="Calibri"/>
              </a:rPr>
              <a:t>Source: </a:t>
            </a:r>
            <a:r>
              <a:rPr lang="en-US" sz="900" kern="1200" err="1">
                <a:latin typeface="Century Gothic" panose="020B0502020202020204" pitchFamily="34" charset="0"/>
                <a:sym typeface="Calibri"/>
              </a:rPr>
              <a:t>Quantilope</a:t>
            </a:r>
            <a:r>
              <a:rPr lang="en-US" sz="900" kern="1200">
                <a:latin typeface="Century Gothic" panose="020B0502020202020204" pitchFamily="34" charset="0"/>
                <a:sym typeface="Calibri"/>
              </a:rPr>
              <a:t> Study, December 29, 2025-January 7, 2026: 150 persons 18+, Lives in Joplin, MO.</a:t>
            </a:r>
          </a:p>
          <a:p>
            <a:pPr defTabSz="342900" eaLnBrk="1" hangingPunct="1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900" kern="1200">
              <a:latin typeface="Century Gothic" panose="020B0502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C3E4E1-B564-4E71-94EE-14ED99E034BE}"/>
              </a:ext>
            </a:extLst>
          </p:cNvPr>
          <p:cNvSpPr txBox="1">
            <a:spLocks/>
          </p:cNvSpPr>
          <p:nvPr/>
        </p:nvSpPr>
        <p:spPr>
          <a:xfrm>
            <a:off x="36217" y="324394"/>
            <a:ext cx="9050691" cy="603277"/>
          </a:xfrm>
          <a:prstGeom prst="rect">
            <a:avLst/>
          </a:prstGeom>
        </p:spPr>
        <p:txBody>
          <a:bodyPr vert="horz" lIns="68411" tIns="34205" rIns="68411" bIns="3420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>
              <a:lnSpc>
                <a:spcPts val="2900"/>
              </a:lnSpc>
              <a:defRPr/>
            </a:pPr>
            <a:r>
              <a:rPr lang="en-US" sz="2400" spc="0">
                <a:solidFill>
                  <a:srgbClr val="01588E"/>
                </a:solidFill>
                <a:latin typeface="Century Gothic"/>
                <a:ea typeface="Verdana"/>
                <a:cs typeface="Verdana" panose="020B0604030504040204" pitchFamily="34" charset="0"/>
                <a:sym typeface="Calibri"/>
              </a:rPr>
              <a:t>Henkle’s Ace Hardware Of Joplin, Missouri Uses AM/FM Radio To Be Known Before They’re Needed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1588E"/>
              </a:solidFill>
              <a:effectLst/>
              <a:uLnTx/>
              <a:uFillTx/>
              <a:latin typeface="Century Gothic"/>
              <a:ea typeface="Verdana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5F8BAEB-92A9-4A23-AFFB-C0888136F5D7}"/>
              </a:ext>
            </a:extLst>
          </p:cNvPr>
          <p:cNvSpPr txBox="1">
            <a:spLocks/>
          </p:cNvSpPr>
          <p:nvPr/>
        </p:nvSpPr>
        <p:spPr>
          <a:xfrm>
            <a:off x="159780" y="1216740"/>
            <a:ext cx="3757343" cy="561524"/>
          </a:xfrm>
          <a:prstGeom prst="rect">
            <a:avLst/>
          </a:prstGeom>
        </p:spPr>
        <p:txBody>
          <a:bodyPr vert="horz" lIns="68411" tIns="34205" rIns="68411" bIns="34205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sz="1600" spc="0">
                <a:solidFill>
                  <a:schemeClr val="tx1"/>
                </a:solidFill>
                <a:latin typeface="Century Gothic"/>
                <a:ea typeface="Verdana"/>
                <a:cs typeface="Verdana" panose="020B0604030504040204" pitchFamily="34" charset="0"/>
              </a:rPr>
              <a:t>Henkle’s Ace Hardware places a strong number three in unaided brand awareness as a result of their long-term brand building campaign on AM/FM radio</a:t>
            </a:r>
            <a:endParaRPr lang="en-US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sz="1600" spc="0">
              <a:solidFill>
                <a:schemeClr val="tx1"/>
              </a:solidFill>
              <a:latin typeface="Century Gothic"/>
              <a:ea typeface="Verdana"/>
              <a:cs typeface="Verdana" panose="020B0604030504040204" pitchFamily="34" charset="0"/>
              <a:sym typeface="Calibri"/>
            </a:endParaRPr>
          </a:p>
          <a:p>
            <a:pPr lvl="0">
              <a:spcBef>
                <a:spcPts val="0"/>
              </a:spcBef>
              <a:defRPr/>
            </a:pPr>
            <a:r>
              <a:rPr lang="en-US" sz="1100" spc="0">
                <a:solidFill>
                  <a:srgbClr val="2DA5D7"/>
                </a:solidFill>
                <a:latin typeface="Century Gothic"/>
                <a:ea typeface="Verdana"/>
                <a:cs typeface="Verdana" panose="020B0604030504040204" pitchFamily="34" charset="0"/>
                <a:sym typeface="Calibri"/>
              </a:rPr>
              <a:t>Q: When you think of hardware/home improvement stores, which ones come to mind? </a:t>
            </a:r>
            <a:endParaRPr lang="en-US" sz="1100" spc="0">
              <a:solidFill>
                <a:srgbClr val="2DA5D7"/>
              </a:solidFill>
              <a:latin typeface="Century Gothic"/>
              <a:ea typeface="Verdana"/>
              <a:cs typeface="Verdana" panose="020B060403050404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763092D-38C1-4C79-B83D-4DACDBA6D8CB}"/>
              </a:ext>
            </a:extLst>
          </p:cNvPr>
          <p:cNvSpPr txBox="1">
            <a:spLocks/>
          </p:cNvSpPr>
          <p:nvPr/>
        </p:nvSpPr>
        <p:spPr>
          <a:xfrm>
            <a:off x="4460356" y="1216740"/>
            <a:ext cx="4202185" cy="538200"/>
          </a:xfrm>
          <a:prstGeom prst="rect">
            <a:avLst/>
          </a:prstGeom>
        </p:spPr>
        <p:txBody>
          <a:bodyPr vert="horz" lIns="68411" tIns="34205" rIns="68411" bIns="34205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sz="1600" spc="0">
                <a:solidFill>
                  <a:schemeClr val="tx1"/>
                </a:solidFill>
                <a:latin typeface="Century Gothic"/>
                <a:ea typeface="Verdana"/>
                <a:sym typeface="Calibri"/>
              </a:rPr>
              <a:t>Thanks to AM/FM radio, Henkle’s Ace Hardware performs strongly across all stages of the customer journey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1426763-24FA-4963-81DB-479169793816}"/>
              </a:ext>
            </a:extLst>
          </p:cNvPr>
          <p:cNvCxnSpPr>
            <a:cxnSpLocks/>
          </p:cNvCxnSpPr>
          <p:nvPr/>
        </p:nvCxnSpPr>
        <p:spPr>
          <a:xfrm>
            <a:off x="4365673" y="2946890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3B9FD95-68FE-1E98-1334-95093C7BABD5}"/>
              </a:ext>
            </a:extLst>
          </p:cNvPr>
          <p:cNvSpPr txBox="1"/>
          <p:nvPr/>
        </p:nvSpPr>
        <p:spPr>
          <a:xfrm>
            <a:off x="5358456" y="5619488"/>
            <a:ext cx="1089397" cy="2539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50" b="1"/>
              <a:t>Purchase</a:t>
            </a:r>
            <a:r>
              <a:rPr kumimoji="0" lang="en-US" sz="105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intent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5FCB04-859B-30C8-A923-B74C1740A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42" y="2181645"/>
            <a:ext cx="8839966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841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66c9f24-4844-4d15-b9ba-64c15d203fe1">
      <Terms xmlns="http://schemas.microsoft.com/office/infopath/2007/PartnerControls"/>
    </lcf76f155ced4ddcb4097134ff3c332f>
    <TaxCatchAll xmlns="6e074747-d357-474c-8ab5-9b9387a3592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20" ma:contentTypeDescription="Create a new document." ma:contentTypeScope="" ma:versionID="3b08f820941b35595377dd1c50bb5617">
  <xsd:schema xmlns:xsd="http://www.w3.org/2001/XMLSchema" xmlns:xs="http://www.w3.org/2001/XMLSchema" xmlns:p="http://schemas.microsoft.com/office/2006/metadata/properties" xmlns:ns1="http://schemas.microsoft.com/sharepoint/v3" xmlns:ns2="f66c9f24-4844-4d15-b9ba-64c15d203fe1" xmlns:ns3="6e074747-d357-474c-8ab5-9b9387a35920" targetNamespace="http://schemas.microsoft.com/office/2006/metadata/properties" ma:root="true" ma:fieldsID="24d31cc3acac2f1fbc16400783258ac2" ns1:_="" ns2:_="" ns3:_="">
    <xsd:import namespace="http://schemas.microsoft.com/sharepoint/v3"/>
    <xsd:import namespace="f66c9f24-4844-4d15-b9ba-64c15d203fe1"/>
    <xsd:import namespace="6e074747-d357-474c-8ab5-9b9387a359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1ca1ffe-bf44-4fe8-9273-a40e563066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74747-d357-474c-8ab5-9b9387a3592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97b5075-fe68-4b07-b307-3a9961afabf1}" ma:internalName="TaxCatchAll" ma:showField="CatchAllData" ma:web="6e074747-d357-474c-8ab5-9b9387a359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162077-F310-4C05-A296-16BE9B56824B}">
  <ds:schemaRefs>
    <ds:schemaRef ds:uri="6e074747-d357-474c-8ab5-9b9387a35920"/>
    <ds:schemaRef ds:uri="f66c9f24-4844-4d15-b9ba-64c15d203fe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A4E44F5-27AA-4079-B973-696EDA99E6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9EF9D7-75A1-42FA-BE4E-FC1C23DD9E03}">
  <ds:schemaRefs>
    <ds:schemaRef ds:uri="6e074747-d357-474c-8ab5-9b9387a35920"/>
    <ds:schemaRef ds:uri="f66c9f24-4844-4d15-b9ba-64c15d203fe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0</TotalTime>
  <Words>110</Words>
  <Application>Microsoft Office PowerPoint</Application>
  <PresentationFormat>On-screen Show (4:3)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 Vetrano</cp:lastModifiedBy>
  <cp:revision>3</cp:revision>
  <cp:lastPrinted>2022-05-10T16:13:47Z</cp:lastPrinted>
  <dcterms:modified xsi:type="dcterms:W3CDTF">2026-05-20T17:09:08Z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4864000</vt:r8>
  </property>
  <property fmtid="{D5CDD505-2E9C-101B-9397-08002B2CF9AE}" pid="4" name="MediaServiceImageTags">
    <vt:lpwstr/>
  </property>
</Properties>
</file>