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738CD-F9FD-A0F2-3D73-378C7A223B4C}" v="22" dt="2026-04-21T19:07:10.77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594" y="43"/>
      </p:cViewPr>
      <p:guideLst>
        <p:guide orient="horz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46655" y="6403047"/>
            <a:ext cx="6985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900" kern="1200">
                <a:latin typeface="Century Gothic" panose="020B0502020202020204" pitchFamily="34" charset="0"/>
                <a:cs typeface="Verdana"/>
              </a:rPr>
              <a:t>Source: </a:t>
            </a:r>
            <a:r>
              <a:rPr lang="en-US" altLang="en-US" sz="900" kern="1200" err="1">
                <a:latin typeface="Century Gothic" panose="020B0502020202020204" pitchFamily="34" charset="0"/>
                <a:cs typeface="Verdana"/>
              </a:rPr>
              <a:t>Quantilope</a:t>
            </a:r>
            <a:r>
              <a:rPr lang="en-US" altLang="en-US" sz="900" kern="1200">
                <a:latin typeface="Century Gothic" panose="020B0502020202020204" pitchFamily="34" charset="0"/>
                <a:cs typeface="Verdana"/>
              </a:rPr>
              <a:t> Study, December 29, 2025-January 7, 2026: 150 persons 18+, </a:t>
            </a:r>
            <a:r>
              <a:rPr lang="en-US" altLang="en-US" sz="900" kern="1200">
                <a:latin typeface="Century Gothic" panose="020B0502020202020204" pitchFamily="34" charset="0"/>
              </a:rPr>
              <a:t>Lives in Joplin, MO. </a:t>
            </a:r>
            <a:r>
              <a:rPr lang="en-US" sz="900" kern="1200">
                <a:latin typeface="Century Gothic" panose="020B0502020202020204" pitchFamily="34" charset="0"/>
                <a:sym typeface="Calibri"/>
              </a:rPr>
              <a:t>150 persons 18+, Lives in Joplin, MO. 54 lived in Joplin, MO 10 Years or Less.  96 lived in Joplin, MO 10 Years or More. </a:t>
            </a:r>
            <a:endParaRPr lang="en-US" altLang="en-US" sz="900" kern="1200">
              <a:latin typeface="Century Gothic" panose="020B0502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3E4E1-B564-4E71-94EE-14ED99E034BE}"/>
              </a:ext>
            </a:extLst>
          </p:cNvPr>
          <p:cNvSpPr txBox="1">
            <a:spLocks/>
          </p:cNvSpPr>
          <p:nvPr/>
        </p:nvSpPr>
        <p:spPr>
          <a:xfrm>
            <a:off x="46655" y="324394"/>
            <a:ext cx="9050691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>
              <a:lnSpc>
                <a:spcPts val="2900"/>
              </a:lnSpc>
              <a:defRPr/>
            </a:pPr>
            <a:r>
              <a:rPr lang="en-US" sz="2400" spc="0">
                <a:solidFill>
                  <a:srgbClr val="01588E"/>
                </a:solidFill>
                <a:latin typeface="Century Gothic"/>
                <a:ea typeface="Verdana"/>
                <a:cs typeface="Verdana" panose="020B0604030504040204" pitchFamily="34" charset="0"/>
                <a:sym typeface="Calibri"/>
              </a:rPr>
              <a:t>Bug-A-Way Pest Control Of Joplin, Missouri Knows How Advertising Really Works: Be Known Before You’re Needed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/>
              <a:ea typeface="Verdana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5F8BAEB-92A9-4A23-AFFB-C0888136F5D7}"/>
              </a:ext>
            </a:extLst>
          </p:cNvPr>
          <p:cNvSpPr txBox="1">
            <a:spLocks/>
          </p:cNvSpPr>
          <p:nvPr/>
        </p:nvSpPr>
        <p:spPr>
          <a:xfrm>
            <a:off x="159780" y="1216740"/>
            <a:ext cx="3944860" cy="603277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1400" spc="0">
                <a:solidFill>
                  <a:schemeClr val="tx1"/>
                </a:solidFill>
                <a:latin typeface="Century Gothic"/>
                <a:ea typeface="Verdana"/>
                <a:cs typeface="Verdana" panose="020B0604030504040204" pitchFamily="34" charset="0"/>
              </a:rPr>
              <a:t>Bug-A-Way Pest Control soars from zero to 20% unaided awareness, beating Terminix and placing a close number two to Orkin</a:t>
            </a:r>
          </a:p>
          <a:p>
            <a:pPr lvl="0">
              <a:spcBef>
                <a:spcPts val="0"/>
              </a:spcBef>
              <a:defRPr/>
            </a:pPr>
            <a:endParaRPr lang="en-US" sz="1050" spc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>
              <a:spcBef>
                <a:spcPts val="0"/>
              </a:spcBef>
              <a:defRPr/>
            </a:pPr>
            <a:r>
              <a:rPr lang="en-US" sz="1000" spc="0">
                <a:solidFill>
                  <a:srgbClr val="2DA5D7"/>
                </a:solidFill>
                <a:latin typeface="Century Gothic"/>
                <a:ea typeface="Verdana"/>
                <a:cs typeface="Verdana" panose="020B0604030504040204" pitchFamily="34" charset="0"/>
                <a:sym typeface="Calibri"/>
              </a:rPr>
              <a:t>Q: When you think of pest control companies, which ones come to mind?  (Unaided awareness means respondents are NOT given a list of brands)</a:t>
            </a:r>
            <a:endParaRPr lang="en-US" sz="1000" spc="0">
              <a:solidFill>
                <a:srgbClr val="2DA5D7"/>
              </a:solidFill>
              <a:latin typeface="Century Gothic"/>
              <a:ea typeface="Verdana"/>
              <a:cs typeface="Verdana" panose="020B060403050404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763092D-38C1-4C79-B83D-4DACDBA6D8CB}"/>
              </a:ext>
            </a:extLst>
          </p:cNvPr>
          <p:cNvSpPr txBox="1">
            <a:spLocks/>
          </p:cNvSpPr>
          <p:nvPr/>
        </p:nvSpPr>
        <p:spPr>
          <a:xfrm>
            <a:off x="4967802" y="1216740"/>
            <a:ext cx="3697526" cy="506885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400" spc="0">
                <a:solidFill>
                  <a:schemeClr val="tx1"/>
                </a:solidFill>
                <a:latin typeface="Century Gothic"/>
                <a:ea typeface="Verdana"/>
                <a:sym typeface="Calibri"/>
              </a:rPr>
              <a:t>The longer people have lived in the area, the greater the awareness of Bug-A-Way Pest Control and a number of other well-known local businesses</a:t>
            </a:r>
            <a:endParaRPr lang="en-US" sz="1400" spc="0">
              <a:solidFill>
                <a:schemeClr val="tx1"/>
              </a:solidFill>
              <a:latin typeface="Century Gothic"/>
              <a:ea typeface="Verdana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426763-24FA-4963-81DB-479169793816}"/>
              </a:ext>
            </a:extLst>
          </p:cNvPr>
          <p:cNvCxnSpPr>
            <a:cxnSpLocks/>
          </p:cNvCxnSpPr>
          <p:nvPr/>
        </p:nvCxnSpPr>
        <p:spPr>
          <a:xfrm>
            <a:off x="4364947" y="3261093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5" name="Table 192">
            <a:extLst>
              <a:ext uri="{FF2B5EF4-FFF2-40B4-BE49-F238E27FC236}">
                <a16:creationId xmlns:a16="http://schemas.microsoft.com/office/drawing/2014/main" id="{C97554CE-0034-A960-04D7-AA0B52E6F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740155"/>
              </p:ext>
            </p:extLst>
          </p:nvPr>
        </p:nvGraphicFramePr>
        <p:xfrm>
          <a:off x="4605237" y="2225923"/>
          <a:ext cx="4412216" cy="3560833"/>
        </p:xfrm>
        <a:graphic>
          <a:graphicData uri="http://schemas.openxmlformats.org/drawingml/2006/table">
            <a:tbl>
              <a:tblPr firstRow="1" bandRow="1"/>
              <a:tblGrid>
                <a:gridCol w="104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434">
                  <a:extLst>
                    <a:ext uri="{9D8B030D-6E8A-4147-A177-3AD203B41FA5}">
                      <a16:colId xmlns:a16="http://schemas.microsoft.com/office/drawing/2014/main" val="1536749419"/>
                    </a:ext>
                  </a:extLst>
                </a:gridCol>
                <a:gridCol w="841434">
                  <a:extLst>
                    <a:ext uri="{9D8B030D-6E8A-4147-A177-3AD203B41FA5}">
                      <a16:colId xmlns:a16="http://schemas.microsoft.com/office/drawing/2014/main" val="2347050778"/>
                    </a:ext>
                  </a:extLst>
                </a:gridCol>
                <a:gridCol w="841434">
                  <a:extLst>
                    <a:ext uri="{9D8B030D-6E8A-4147-A177-3AD203B41FA5}">
                      <a16:colId xmlns:a16="http://schemas.microsoft.com/office/drawing/2014/main" val="3968029725"/>
                    </a:ext>
                  </a:extLst>
                </a:gridCol>
                <a:gridCol w="841434">
                  <a:extLst>
                    <a:ext uri="{9D8B030D-6E8A-4147-A177-3AD203B41FA5}">
                      <a16:colId xmlns:a16="http://schemas.microsoft.com/office/drawing/2014/main" val="1765835344"/>
                    </a:ext>
                  </a:extLst>
                </a:gridCol>
              </a:tblGrid>
              <a:tr h="706934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latin typeface="Century Gothic"/>
                          <a:ea typeface="Century Gothic"/>
                          <a:cs typeface="Century Gothic"/>
                        </a:defRPr>
                      </a:pPr>
                      <a:endParaRPr sz="20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746" marR="36746" marT="36746" marB="3674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Aided awareness </a:t>
                      </a:r>
                      <a:r>
                        <a:rPr lang="en-US" sz="1000" b="1" kern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Q: </a:t>
                      </a:r>
                      <a:r>
                        <a:rPr lang="en-US" sz="1000" b="1" kern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Including any [category] companies you may have mentioned in the last question, which of the following have you heard of?</a:t>
                      </a: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US" sz="1400" b="1" kern="120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US" sz="1400" b="1" kern="120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US" sz="1400" b="1" kern="120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092934"/>
                  </a:ext>
                </a:extLst>
              </a:tr>
              <a:tr h="130674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latin typeface="Century Gothic"/>
                          <a:ea typeface="Century Gothic"/>
                          <a:cs typeface="Century Gothic"/>
                        </a:defRPr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Time respondents have lived in the Joplin, MO area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Superior Roofing</a:t>
                      </a:r>
                      <a:endParaRPr lang="en-US" sz="1100" b="1" kern="120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Henkle’s Ace Hardware</a:t>
                      </a:r>
                      <a:endParaRPr lang="en-US" sz="1100" b="1" kern="120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Roper KIA</a:t>
                      </a: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Bug-A-Way</a:t>
                      </a:r>
                      <a:endParaRPr lang="en-US" sz="1100" b="1" kern="120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8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6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10 years or less</a:t>
                      </a: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22%</a:t>
                      </a:r>
                      <a:endParaRPr sz="2000" b="0" i="0" u="none" strike="noStrike" kern="120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Century Gothic" panose="020B0502020202020204" pitchFamily="34" charset="0"/>
                        <a:ea typeface="Century Gothic"/>
                        <a:cs typeface="Century Gothic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39%</a:t>
                      </a:r>
                      <a:endParaRPr sz="2000" b="0" i="0" u="none" strike="noStrike" kern="120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Century Gothic" panose="020B0502020202020204" pitchFamily="34" charset="0"/>
                        <a:ea typeface="Century Gothic"/>
                        <a:cs typeface="Century Gothic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59%</a:t>
                      </a:r>
                      <a:endParaRPr sz="2000" b="0" i="0" u="none" strike="noStrike" kern="120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Century Gothic" panose="020B0502020202020204" pitchFamily="34" charset="0"/>
                        <a:ea typeface="Century Gothic"/>
                        <a:cs typeface="Century Gothic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46%</a:t>
                      </a:r>
                      <a:endParaRPr sz="2000" b="0" i="0" u="none" strike="noStrike" kern="120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Century Gothic" panose="020B0502020202020204" pitchFamily="34" charset="0"/>
                        <a:ea typeface="Century Gothic"/>
                        <a:cs typeface="Century Gothic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87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6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More than 10 years</a:t>
                      </a: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000" b="1" i="0" u="none" strike="noStrike" kern="1200" cap="none" spc="0" baseline="0">
                          <a:ln>
                            <a:noFill/>
                          </a:ln>
                          <a:solidFill>
                            <a:srgbClr val="2DA5D7"/>
                          </a:solidFill>
                          <a:uFillTx/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43%</a:t>
                      </a:r>
                      <a:endParaRPr sz="2000" b="1" i="0" u="none" strike="noStrike" kern="1200" cap="none" spc="0" baseline="0">
                        <a:ln>
                          <a:noFill/>
                        </a:ln>
                        <a:solidFill>
                          <a:srgbClr val="2DA5D7"/>
                        </a:solidFill>
                        <a:uFillTx/>
                        <a:latin typeface="Century Gothic" panose="020B0502020202020204" pitchFamily="34" charset="0"/>
                        <a:ea typeface="Century Gothic"/>
                        <a:cs typeface="Century Gothic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000" b="1" i="0" u="none" strike="noStrike" kern="1200" cap="none" spc="0" baseline="0">
                          <a:ln>
                            <a:noFill/>
                          </a:ln>
                          <a:solidFill>
                            <a:srgbClr val="2DA5D7"/>
                          </a:solidFill>
                          <a:uFillTx/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53%</a:t>
                      </a:r>
                      <a:endParaRPr sz="2000" b="1" i="0" u="none" strike="noStrike" kern="1200" cap="none" spc="0" baseline="0">
                        <a:ln>
                          <a:noFill/>
                        </a:ln>
                        <a:solidFill>
                          <a:srgbClr val="2DA5D7"/>
                        </a:solidFill>
                        <a:uFillTx/>
                        <a:latin typeface="Century Gothic" panose="020B0502020202020204" pitchFamily="34" charset="0"/>
                        <a:ea typeface="Century Gothic"/>
                        <a:cs typeface="Century Gothic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000" b="1" i="0" u="none" strike="noStrike" kern="1200" cap="none" spc="0" baseline="0">
                          <a:ln>
                            <a:noFill/>
                          </a:ln>
                          <a:solidFill>
                            <a:srgbClr val="2DA5D7"/>
                          </a:solidFill>
                          <a:uFillTx/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94%</a:t>
                      </a:r>
                      <a:endParaRPr sz="2000" b="1" i="0" u="none" strike="noStrike" kern="1200" cap="none" spc="0" baseline="0">
                        <a:ln>
                          <a:noFill/>
                        </a:ln>
                        <a:solidFill>
                          <a:srgbClr val="2DA5D7"/>
                        </a:solidFill>
                        <a:uFillTx/>
                        <a:latin typeface="Century Gothic" panose="020B0502020202020204" pitchFamily="34" charset="0"/>
                        <a:ea typeface="Century Gothic"/>
                        <a:cs typeface="Century Gothic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000" b="1" i="0" u="none" strike="noStrike" kern="1200" cap="none" spc="0" baseline="0">
                          <a:ln>
                            <a:noFill/>
                          </a:ln>
                          <a:solidFill>
                            <a:srgbClr val="2DA5D7"/>
                          </a:solidFill>
                          <a:uFillTx/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61%</a:t>
                      </a:r>
                      <a:endParaRPr sz="2000" b="1" i="0" u="none" strike="noStrike" kern="1200" cap="none" spc="0" baseline="0">
                        <a:ln>
                          <a:noFill/>
                        </a:ln>
                        <a:solidFill>
                          <a:srgbClr val="2DA5D7"/>
                        </a:solidFill>
                        <a:uFillTx/>
                        <a:latin typeface="Century Gothic" panose="020B0502020202020204" pitchFamily="34" charset="0"/>
                        <a:ea typeface="Century Gothic"/>
                        <a:cs typeface="Century Gothic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B961A4D-EB97-0644-C3CF-3BA9DB16E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9" y="2611006"/>
            <a:ext cx="4249280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3b08f820941b35595377dd1c50bb5617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24d31cc3acac2f1fbc16400783258ac2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62077-F310-4C05-A296-16BE9B56824B}">
  <ds:schemaRefs>
    <ds:schemaRef ds:uri="6e074747-d357-474c-8ab5-9b9387a35920"/>
    <ds:schemaRef ds:uri="f66c9f24-4844-4d15-b9ba-64c15d203f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9EF9D7-75A1-42FA-BE4E-FC1C23DD9E03}">
  <ds:schemaRefs>
    <ds:schemaRef ds:uri="6e074747-d357-474c-8ab5-9b9387a35920"/>
    <ds:schemaRef ds:uri="f66c9f24-4844-4d15-b9ba-64c15d203f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0</TotalTime>
  <Words>223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2</cp:revision>
  <cp:lastPrinted>2022-05-10T16:13:47Z</cp:lastPrinted>
  <dcterms:modified xsi:type="dcterms:W3CDTF">2026-04-22T17:00:06Z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