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73E13-81F1-2C4E-52F7-38F16D07CB76}" v="26" dt="2026-03-03T19:54:48.1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310133"/>
            <a:ext cx="6985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>
                <a:latin typeface="Century Gothic" panose="020B0502020202020204" pitchFamily="34" charset="0"/>
                <a:cs typeface="Verdana"/>
              </a:rPr>
              <a:t>Source: Left: </a:t>
            </a:r>
            <a:r>
              <a:rPr lang="en-US" altLang="en-US" sz="900" kern="1200" err="1">
                <a:latin typeface="Century Gothic" panose="020B0502020202020204" pitchFamily="34" charset="0"/>
                <a:cs typeface="Verdana"/>
              </a:rPr>
              <a:t>Quantilope</a:t>
            </a:r>
            <a:r>
              <a:rPr lang="en-US" altLang="en-US" sz="900" kern="1200">
                <a:latin typeface="Century Gothic" panose="020B0502020202020204" pitchFamily="34" charset="0"/>
                <a:cs typeface="Verdana"/>
              </a:rPr>
              <a:t> September 2025 National Study – 1,000 total respondents 18+. Right: Edison Research, "Share of Ear,” Q4 2024 – Q3 2025. Persons 18+, in the car; SiriusXM: Ad-supported: Spoken Word. Ad-free: Music; Podcasts listened to on streaming platforms are included in 'podcasts;' Percentages may not add up to 100 due to rounding.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324394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lnSpc>
                <a:spcPts val="2900"/>
              </a:lnSpc>
              <a:defRPr/>
            </a:pPr>
            <a:r>
              <a:rPr lang="en-US" sz="2400" spc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Auto Aftermarket Retailers: New Study Reveals AM/FM Radio Is The Ideal Platform For Reaching Auto Parts Shoppers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270845" y="1268343"/>
            <a:ext cx="450821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Versus TV, AM/FM radio listeners shop more often, spend more, buy from more retailers, and are more engaged with auto aftermarket brands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5135234" y="1316540"/>
            <a:ext cx="3848986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Time spent in the car powers AM/FM radio listening and the need for auto parts</a:t>
            </a:r>
          </a:p>
          <a:p>
            <a:pPr lvl="0">
              <a:spcBef>
                <a:spcPts val="0"/>
              </a:spcBef>
              <a:defRPr/>
            </a:pPr>
            <a:endParaRPr lang="en-US" sz="1400" spc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400" spc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Edison “Share of Ear” study: AM/FM radio rules ad-supported audio in the car</a:t>
            </a:r>
          </a:p>
          <a:p>
            <a:pPr lvl="0">
              <a:spcBef>
                <a:spcPts val="0"/>
              </a:spcBef>
              <a:defRPr/>
            </a:pPr>
            <a:endParaRPr lang="en-US" sz="900" spc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100" spc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Share of ad-supported audio time spent in the car among adults 18+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901612" y="295629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AF5E3CED-8C6B-740F-C484-4731146A8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5936"/>
              </p:ext>
            </p:extLst>
          </p:nvPr>
        </p:nvGraphicFramePr>
        <p:xfrm>
          <a:off x="230589" y="2152548"/>
          <a:ext cx="4508210" cy="397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727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2191938548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  <a:gridCol w="788161">
                  <a:extLst>
                    <a:ext uri="{9D8B030D-6E8A-4147-A177-3AD203B41FA5}">
                      <a16:colId xmlns:a16="http://schemas.microsoft.com/office/drawing/2014/main" val="3180087490"/>
                    </a:ext>
                  </a:extLst>
                </a:gridCol>
              </a:tblGrid>
              <a:tr h="98426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Total U.S.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Heavy AM/FM radio listeners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Heavy TV viewers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61972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Average # of shopping trips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DA5D7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61972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Average retailers shopped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DA5D7"/>
                          </a:solidFill>
                        </a:rPr>
                        <a:t>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19394"/>
                  </a:ext>
                </a:extLst>
              </a:tr>
              <a:tr h="11300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Average times maintenance or service performed on vehicle last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DA5D7"/>
                          </a:solidFill>
                        </a:rPr>
                        <a:t>3.2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0209"/>
                  </a:ext>
                </a:extLst>
              </a:tr>
              <a:tr h="61972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Average spend last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$626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DA5D7"/>
                          </a:solidFill>
                        </a:rPr>
                        <a:t>$790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$646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5446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690CE7-3340-1972-5A94-D6962F6A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64" y="2840023"/>
            <a:ext cx="392616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f66c9f24-4844-4d15-b9ba-64c15d203f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87EA60-FEBB-4DE3-A7B9-045000E16294}">
  <ds:schemaRefs>
    <ds:schemaRef ds:uri="6e074747-d357-474c-8ab5-9b9387a35920"/>
    <ds:schemaRef ds:uri="f66c9f24-4844-4d15-b9ba-64c15d20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0</TotalTime>
  <Words>222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2</cp:revision>
  <cp:lastPrinted>2022-05-10T16:13:47Z</cp:lastPrinted>
  <dcterms:modified xsi:type="dcterms:W3CDTF">2026-03-03T19:59:33Z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