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3"/>
    <a:srgbClr val="2DA5D7"/>
    <a:srgbClr val="0770B1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04"/>
  </p:normalViewPr>
  <p:slideViewPr>
    <p:cSldViewPr snapToGrid="0">
      <p:cViewPr varScale="1">
        <p:scale>
          <a:sx n="60" d="100"/>
          <a:sy n="60" d="100"/>
        </p:scale>
        <p:origin x="1388" y="52"/>
      </p:cViewPr>
      <p:guideLst>
        <p:guide orient="horz"/>
        <p:guide pos="28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46655" y="6457890"/>
            <a:ext cx="6985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1000" kern="1200" dirty="0">
                <a:latin typeface="+mn-lt"/>
                <a:cs typeface="Verdana"/>
              </a:rPr>
              <a:t>Source: Left: </a:t>
            </a:r>
            <a:r>
              <a:rPr lang="en-US" sz="1000" dirty="0" err="1">
                <a:latin typeface="+mn-lt"/>
                <a:sym typeface="Calibri"/>
              </a:rPr>
              <a:t>Quantilope</a:t>
            </a:r>
            <a:r>
              <a:rPr lang="en-US" sz="1000" dirty="0">
                <a:latin typeface="+mn-lt"/>
                <a:sym typeface="Calibri"/>
              </a:rPr>
              <a:t> Study, August 22-October 24, 2025: 100 persons 18+, Lives in Lake Charles, LA. </a:t>
            </a:r>
            <a:r>
              <a:rPr lang="en-US" altLang="en-US" sz="1000" kern="1200" dirty="0">
                <a:latin typeface="+mn-lt"/>
              </a:rPr>
              <a:t>Right: </a:t>
            </a:r>
            <a:r>
              <a:rPr lang="en-US" sz="1000" kern="1200" dirty="0">
                <a:latin typeface="+mn-lt"/>
                <a:sym typeface="Calibri"/>
              </a:rPr>
              <a:t>Ehrenberg Bass Institute of Marketing Science</a:t>
            </a:r>
            <a:endParaRPr lang="en-US" altLang="en-US" sz="1000" kern="1200" dirty="0">
              <a:latin typeface="+mn-lt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3E4E1-B564-4E71-94EE-14ED99E034BE}"/>
              </a:ext>
            </a:extLst>
          </p:cNvPr>
          <p:cNvSpPr txBox="1">
            <a:spLocks/>
          </p:cNvSpPr>
          <p:nvPr/>
        </p:nvSpPr>
        <p:spPr>
          <a:xfrm>
            <a:off x="69982" y="303128"/>
            <a:ext cx="9004036" cy="603277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defRPr/>
            </a:pPr>
            <a:r>
              <a:rPr lang="en-US" sz="2600" spc="0" dirty="0">
                <a:solidFill>
                  <a:srgbClr val="01588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Mind Share Equals Market Share: AM/FM Radio Builds Strong Advertiser Brands In Lake Charles, Louisiana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1588E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8F2EE5-CE60-483C-B290-293346FD1582}"/>
              </a:ext>
            </a:extLst>
          </p:cNvPr>
          <p:cNvCxnSpPr>
            <a:cxnSpLocks/>
          </p:cNvCxnSpPr>
          <p:nvPr/>
        </p:nvCxnSpPr>
        <p:spPr>
          <a:xfrm>
            <a:off x="6269668" y="2997072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Shape 207">
            <a:extLst>
              <a:ext uri="{FF2B5EF4-FFF2-40B4-BE49-F238E27FC236}">
                <a16:creationId xmlns:a16="http://schemas.microsoft.com/office/drawing/2014/main" id="{D27B8882-1013-4A1F-8C6B-39B1287459CE}"/>
              </a:ext>
            </a:extLst>
          </p:cNvPr>
          <p:cNvSpPr/>
          <p:nvPr/>
        </p:nvSpPr>
        <p:spPr>
          <a:xfrm>
            <a:off x="144190" y="1150265"/>
            <a:ext cx="6043709" cy="72596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68411" tIns="34205" rIns="68411" bIns="34205" rtlCol="0" anchor="t">
            <a:noAutofit/>
          </a:bodyPr>
          <a:lstStyle/>
          <a:p>
            <a:pPr algn="ctr" defTabSz="914400" hangingPunct="1"/>
            <a:r>
              <a:rPr lang="en-US" sz="1400" b="1" kern="1200" dirty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  <a:sym typeface="Century Gothic"/>
              </a:rPr>
              <a:t>Thanks to AM/FM radio, Able Plumbing leads in unaided awareness, </a:t>
            </a:r>
            <a:r>
              <a:rPr lang="en-US" sz="1400" b="1" kern="1200" dirty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Burnworth's AC is a  top local player and Meads Automotive is the top Lake Charles auto repair brand. Why do retailers have to always advertise? The #1 brand in each category is  “</a:t>
            </a:r>
            <a:r>
              <a:rPr lang="en-US" sz="1400" b="1" kern="1200" dirty="0" err="1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on’t</a:t>
            </a:r>
            <a:r>
              <a:rPr lang="en-US" sz="1400" b="1" kern="1200" dirty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know”.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6BDEDD9-0691-427B-A807-485C21201B4B}"/>
              </a:ext>
            </a:extLst>
          </p:cNvPr>
          <p:cNvSpPr txBox="1">
            <a:spLocks/>
          </p:cNvSpPr>
          <p:nvPr/>
        </p:nvSpPr>
        <p:spPr>
          <a:xfrm>
            <a:off x="6230630" y="1211225"/>
            <a:ext cx="2634355" cy="506885"/>
          </a:xfrm>
          <a:prstGeom prst="rect">
            <a:avLst/>
          </a:prstGeom>
        </p:spPr>
        <p:txBody>
          <a:bodyPr vert="horz" lIns="68411" tIns="34205" rIns="68411" bIns="3420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en-US" sz="1400" spc="0" dirty="0">
                <a:solidFill>
                  <a:srgbClr val="2DA5D7"/>
                </a:solidFill>
                <a:latin typeface="Century Gothic"/>
                <a:ea typeface="Verdana"/>
                <a:sym typeface="Calibri"/>
              </a:rPr>
              <a:t>Be known before you’re  needed: Only a small number of people are in the market at any point in time</a:t>
            </a:r>
            <a:endParaRPr lang="en-US" sz="1200" spc="0" dirty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sym typeface="Calibri"/>
            </a:endParaRPr>
          </a:p>
        </p:txBody>
      </p:sp>
      <p:graphicFrame>
        <p:nvGraphicFramePr>
          <p:cNvPr id="24" name="Table 192">
            <a:extLst>
              <a:ext uri="{FF2B5EF4-FFF2-40B4-BE49-F238E27FC236}">
                <a16:creationId xmlns:a16="http://schemas.microsoft.com/office/drawing/2014/main" id="{D346DA29-F1C2-46D9-A592-AC0081A9BC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1326240"/>
              </p:ext>
            </p:extLst>
          </p:nvPr>
        </p:nvGraphicFramePr>
        <p:xfrm>
          <a:off x="239992" y="2128551"/>
          <a:ext cx="5760720" cy="4238436"/>
        </p:xfrm>
        <a:graphic>
          <a:graphicData uri="http://schemas.openxmlformats.org/drawingml/2006/table">
            <a:tbl>
              <a:tblPr firstRow="1" bandRow="1"/>
              <a:tblGrid>
                <a:gridCol w="1280160">
                  <a:extLst>
                    <a:ext uri="{9D8B030D-6E8A-4147-A177-3AD203B41FA5}">
                      <a16:colId xmlns:a16="http://schemas.microsoft.com/office/drawing/2014/main" val="327431936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35864542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67204979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89404911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480072155"/>
                    </a:ext>
                  </a:extLst>
                </a:gridCol>
              </a:tblGrid>
              <a:tr h="749211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>
                          <a:latin typeface="Century Gothic"/>
                          <a:ea typeface="Century Gothic"/>
                          <a:cs typeface="Century Gothic"/>
                        </a:defRPr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Q: When you think of [CATEGORY], which ones come to mind? (Please type the names of [CATEGORY BRANDS] that come to mind, typing only ONE name in each box provided. If you cannot think of any additional [CATEGORY BRANDS], simply leave the other boxes blank.)  (Unaided awareness means respondents are NOT given a list of brands)</a:t>
                      </a:r>
                    </a:p>
                  </a:txBody>
                  <a:tcPr marL="48995" marR="48995" marT="48995" marB="48995" anchor="ctr" horzOverflow="overflow">
                    <a:lnL w="12700">
                      <a:miter lim="400000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defTabSz="914400">
                        <a:defRPr sz="1400" b="0">
                          <a:latin typeface="Century Gothic"/>
                          <a:ea typeface="Century Gothic"/>
                          <a:cs typeface="Century Gothic"/>
                        </a:defRPr>
                      </a:pPr>
                      <a:endParaRPr sz="1200" dirty="0">
                        <a:latin typeface="+mn-lt"/>
                      </a:endParaRPr>
                    </a:p>
                  </a:txBody>
                  <a:tcPr marL="48995" marR="48995" marT="48995" marB="4899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en-US" sz="1200" b="1" dirty="0">
                        <a:solidFill>
                          <a:srgbClr val="FFFFFF"/>
                        </a:solidFill>
                        <a:latin typeface="+mn-lt"/>
                        <a:ea typeface="Century Gothic"/>
                        <a:cs typeface="Century Gothic"/>
                      </a:endParaRPr>
                    </a:p>
                  </a:txBody>
                  <a:tcPr marL="48995" marR="48995" marT="48995" marB="4899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605946"/>
                  </a:ext>
                </a:extLst>
              </a:tr>
              <a:tr h="344881">
                <a:tc gridSpan="2">
                  <a:txBody>
                    <a:bodyPr/>
                    <a:lstStyle/>
                    <a:p>
                      <a:pPr algn="ctr" defTabSz="914400">
                        <a:defRPr sz="1400" b="0">
                          <a:latin typeface="Century Gothic"/>
                          <a:ea typeface="Century Gothic"/>
                          <a:cs typeface="Century Gothic"/>
                        </a:defRPr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Plumbing services</a:t>
                      </a:r>
                      <a:endParaRPr sz="105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8995" marR="48995" marT="48995" marB="48995" anchor="ctr" horzOverflow="overflow">
                    <a:lnL w="12700">
                      <a:miter lim="400000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defTabSz="914400">
                        <a:defRPr sz="1400" b="0">
                          <a:latin typeface="Century Gothic"/>
                          <a:ea typeface="Century Gothic"/>
                          <a:cs typeface="Century Gothic"/>
                        </a:defRPr>
                      </a:pPr>
                      <a:endParaRPr sz="1200" dirty="0">
                        <a:latin typeface="+mn-lt"/>
                      </a:endParaRPr>
                    </a:p>
                  </a:txBody>
                  <a:tcPr marL="48995" marR="48995" marT="48995" marB="4899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defTabSz="914400">
                        <a:defRPr sz="1400" b="0">
                          <a:latin typeface="Century Gothic"/>
                          <a:ea typeface="Century Gothic"/>
                          <a:cs typeface="Century Gothic"/>
                        </a:defRPr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HVAC</a:t>
                      </a:r>
                      <a:endParaRPr sz="105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8995" marR="48995" marT="48995" marB="4899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en-US" sz="1200" b="1" dirty="0">
                        <a:solidFill>
                          <a:srgbClr val="FFFFFF"/>
                        </a:solidFill>
                        <a:latin typeface="+mn-lt"/>
                        <a:ea typeface="Century Gothic"/>
                        <a:cs typeface="Century Gothic"/>
                      </a:endParaRPr>
                    </a:p>
                  </a:txBody>
                  <a:tcPr marL="48995" marR="48995" marT="48995" marB="4899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+mn-lt"/>
                          <a:ea typeface="Century Gothic"/>
                          <a:cs typeface="Century Gothic"/>
                        </a:rPr>
                        <a:t>Auto repair brand</a:t>
                      </a:r>
                    </a:p>
                  </a:txBody>
                  <a:tcPr marL="48995" marR="48995" marT="48995" marB="4899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en-US" sz="1200" b="1" dirty="0">
                        <a:solidFill>
                          <a:srgbClr val="FFFFFF"/>
                        </a:solidFill>
                        <a:latin typeface="+mn-lt"/>
                        <a:ea typeface="Century Gothic"/>
                        <a:cs typeface="Century Gothic"/>
                      </a:endParaRPr>
                    </a:p>
                  </a:txBody>
                  <a:tcPr marL="48995" marR="48995" marT="48995" marB="4899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baseline="0" dirty="0">
                          <a:solidFill>
                            <a:srgbClr val="2DA5D7"/>
                          </a:solidFill>
                          <a:effectLst/>
                          <a:latin typeface="Century Gothic" panose="020B0502020202020204" pitchFamily="34" charset="0"/>
                        </a:rPr>
                        <a:t>None/don't know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baseline="0" dirty="0">
                          <a:solidFill>
                            <a:srgbClr val="2DA5D7"/>
                          </a:solidFill>
                          <a:effectLst/>
                          <a:latin typeface="Century Gothic" panose="020B0502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baseline="0" dirty="0">
                          <a:solidFill>
                            <a:srgbClr val="2DA5D7"/>
                          </a:solidFill>
                          <a:effectLst/>
                          <a:latin typeface="Century Gothic" panose="020B0502020202020204" pitchFamily="34" charset="0"/>
                        </a:rPr>
                        <a:t>None/don't know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baseline="0" dirty="0">
                          <a:solidFill>
                            <a:srgbClr val="2DA5D7"/>
                          </a:solidFill>
                          <a:effectLst/>
                          <a:latin typeface="Century Gothic" panose="020B0502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baseline="0" dirty="0">
                          <a:solidFill>
                            <a:srgbClr val="2DA5D7"/>
                          </a:solidFill>
                          <a:effectLst/>
                          <a:latin typeface="Century Gothic" panose="020B0502020202020204" pitchFamily="34" charset="0"/>
                        </a:rPr>
                        <a:t>None/don't know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baseline="0" dirty="0">
                          <a:solidFill>
                            <a:srgbClr val="2DA5D7"/>
                          </a:solidFill>
                          <a:effectLst/>
                          <a:latin typeface="Century Gothic" panose="020B0502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6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Able Plumbing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AutoZone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904137"/>
                  </a:ext>
                </a:extLst>
              </a:tr>
              <a:tr h="3328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Roto-Rooter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Lowe's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Meads Automotive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52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Lowe's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Ace Air Cond &amp; Plumbing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Navarre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6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Trouth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Firestone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6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Home Depot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Burnworth's AC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Jiffy Lube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588799"/>
                  </a:ext>
                </a:extLst>
              </a:tr>
              <a:tr h="44052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Stine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Cole Air Heat &amp; Cooling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O’Reilly Auto Parts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555325"/>
                  </a:ext>
                </a:extLst>
              </a:tr>
              <a:tr h="2266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Ace Plumbing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Home Depot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Mavis Tires &amp; Breaks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364574"/>
                  </a:ext>
                </a:extLst>
              </a:tr>
              <a:tr h="44052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Allstar Plumbing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Stine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Ashford's Automotive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464816"/>
                  </a:ext>
                </a:extLst>
              </a:tr>
              <a:tr h="2266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Pistol's Plumbing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Air Conduit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Bolton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89805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8859D0A-EF76-4BDC-9047-FE3E858CA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028" y="2380776"/>
            <a:ext cx="3511600" cy="35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20" ma:contentTypeDescription="Create a new document." ma:contentTypeScope="" ma:versionID="3b08f820941b35595377dd1c50bb5617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24d31cc3acac2f1fbc16400783258ac2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Props1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E5AAFD-DBC4-4CA9-8B90-B63433C3A6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162077-F310-4C05-A296-16BE9B56824B}">
  <ds:schemaRefs>
    <ds:schemaRef ds:uri="http://schemas.microsoft.com/office/2006/metadata/properties"/>
    <ds:schemaRef ds:uri="6e074747-d357-474c-8ab5-9b9387a35920"/>
    <ds:schemaRef ds:uri="http://purl.org/dc/terms/"/>
    <ds:schemaRef ds:uri="http://schemas.microsoft.com/sharepoint/v3"/>
    <ds:schemaRef ds:uri="f66c9f24-4844-4d15-b9ba-64c15d203fe1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24</TotalTime>
  <Words>328</Words>
  <Application>Microsoft Office PowerPoint</Application>
  <PresentationFormat>On-screen Show (4:3)</PresentationFormat>
  <Paragraphs>69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Century Gothic</vt:lpstr>
      <vt:lpstr>Helvetica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</cp:lastModifiedBy>
  <cp:revision>10</cp:revision>
  <cp:lastPrinted>2022-05-10T16:13:47Z</cp:lastPrinted>
  <dcterms:modified xsi:type="dcterms:W3CDTF">2026-02-18T14:33:26Z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