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D7"/>
    <a:srgbClr val="003463"/>
    <a:srgbClr val="0770B1"/>
    <a:srgbClr val="FFFFFF"/>
    <a:srgbClr val="01588E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EBAD00-9C0F-C445-B4A9-F5720DACEAEB}" v="21" dt="2024-11-21T20:54:03.86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246" autoAdjust="0"/>
  </p:normalViewPr>
  <p:slideViewPr>
    <p:cSldViewPr snapToGrid="0" snapToObjects="1">
      <p:cViewPr varScale="1">
        <p:scale>
          <a:sx n="44" d="100"/>
          <a:sy n="44" d="100"/>
        </p:scale>
        <p:origin x="1428" y="48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46655" y="6235702"/>
            <a:ext cx="69855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342900" eaLnBrk="1" hangingPunct="1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800" kern="1200" dirty="0">
                <a:latin typeface="Century Gothic" panose="020B0502020202020204" pitchFamily="34" charset="0"/>
                <a:cs typeface="Verdana"/>
              </a:rPr>
              <a:t>Source: Left: Edison Research, "Share of Ear,” Q4 2024 – Q3 2025; SiriusXM: Ad-Supported: Spoken Word. Ad-Free: Music; Podcasts listened to on streaming platforms are included in 'podcasts;' Percentages may not add up to 100 due to rounding. Right: Edison Research, "Share of Ear,” </a:t>
            </a:r>
            <a:r>
              <a:rPr lang="fr-FR" altLang="en-US" sz="800" kern="1200" dirty="0">
                <a:latin typeface="Century Gothic" panose="020B0502020202020204" pitchFamily="34" charset="0"/>
                <a:cs typeface="Verdana"/>
              </a:rPr>
              <a:t>Q4 2024 – Q3 2025</a:t>
            </a:r>
            <a:r>
              <a:rPr lang="en-US" altLang="en-US" sz="800" kern="1200" dirty="0">
                <a:latin typeface="Century Gothic" panose="020B0502020202020204" pitchFamily="34" charset="0"/>
                <a:cs typeface="Verdana"/>
              </a:rPr>
              <a:t>. Persons 18+, in the car; SiriusXM: Ad-supported: Spoken Word. Ad-free: Music; Podcasts listened to on streaming platforms are included in 'podcasts;' Percentages may not add up to 100 due to rounding.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3E4E1-B564-4E71-94EE-14ED99E034BE}"/>
              </a:ext>
            </a:extLst>
          </p:cNvPr>
          <p:cNvSpPr txBox="1">
            <a:spLocks/>
          </p:cNvSpPr>
          <p:nvPr/>
        </p:nvSpPr>
        <p:spPr>
          <a:xfrm>
            <a:off x="464581" y="324394"/>
            <a:ext cx="8214839" cy="603277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lvl="0">
              <a:defRPr/>
            </a:pPr>
            <a:r>
              <a:rPr lang="en-US" spc="0" dirty="0">
                <a:solidFill>
                  <a:srgbClr val="01588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Q3 2025 Edison “Share Of Ear”: AM/FM Radio Dominates Ad-Supported Audio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1588E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5F8BAEB-92A9-4A23-AFFB-C0888136F5D7}"/>
              </a:ext>
            </a:extLst>
          </p:cNvPr>
          <p:cNvSpPr txBox="1">
            <a:spLocks/>
          </p:cNvSpPr>
          <p:nvPr/>
        </p:nvSpPr>
        <p:spPr>
          <a:xfrm>
            <a:off x="270845" y="1268343"/>
            <a:ext cx="4508210" cy="603277"/>
          </a:xfrm>
          <a:prstGeom prst="rect">
            <a:avLst/>
          </a:prstGeom>
        </p:spPr>
        <p:txBody>
          <a:bodyPr vert="horz" lIns="68411" tIns="34205" rIns="68411" bIns="34205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en-US" sz="1600" spc="0" dirty="0">
                <a:solidFill>
                  <a:srgbClr val="2DA5D7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AM/FM radio leads ad-supported audio across major demos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763092D-38C1-4C79-B83D-4DACDBA6D8CB}"/>
              </a:ext>
            </a:extLst>
          </p:cNvPr>
          <p:cNvSpPr txBox="1">
            <a:spLocks/>
          </p:cNvSpPr>
          <p:nvPr/>
        </p:nvSpPr>
        <p:spPr>
          <a:xfrm>
            <a:off x="4971011" y="1268343"/>
            <a:ext cx="3848986" cy="506885"/>
          </a:xfrm>
          <a:prstGeom prst="rect">
            <a:avLst/>
          </a:prstGeom>
        </p:spPr>
        <p:txBody>
          <a:bodyPr vert="horz" lIns="68411" tIns="34205" rIns="68411" bIns="34205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en-US" sz="1600" spc="0" dirty="0">
                <a:solidFill>
                  <a:srgbClr val="2DA5D7"/>
                </a:solidFill>
                <a:latin typeface="Century Gothic" panose="020B0502020202020204" pitchFamily="34" charset="0"/>
                <a:ea typeface="Verdana" panose="020B0604030504040204" pitchFamily="34" charset="0"/>
                <a:sym typeface="Calibri"/>
              </a:rPr>
              <a:t>AM/FM radio rules ad-supported audio in the car</a:t>
            </a:r>
          </a:p>
          <a:p>
            <a:pPr lvl="0">
              <a:spcBef>
                <a:spcPts val="0"/>
              </a:spcBef>
              <a:defRPr/>
            </a:pPr>
            <a:endParaRPr lang="en-US" sz="1400" spc="0" dirty="0">
              <a:solidFill>
                <a:srgbClr val="2DA5D7"/>
              </a:solidFill>
              <a:latin typeface="Century Gothic" panose="020B0502020202020204" pitchFamily="34" charset="0"/>
              <a:ea typeface="Verdana" panose="020B0604030504040204" pitchFamily="34" charset="0"/>
              <a:sym typeface="Calibri"/>
            </a:endParaRPr>
          </a:p>
          <a:p>
            <a:pPr lvl="0">
              <a:spcBef>
                <a:spcPts val="0"/>
              </a:spcBef>
              <a:defRPr/>
            </a:pPr>
            <a:r>
              <a:rPr lang="en-US" sz="1400" spc="0" dirty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sym typeface="Calibri"/>
              </a:rPr>
              <a:t>Share of ad-supported audio time spent in the car among persons 18+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1426763-24FA-4963-81DB-479169793816}"/>
              </a:ext>
            </a:extLst>
          </p:cNvPr>
          <p:cNvCxnSpPr>
            <a:cxnSpLocks/>
          </p:cNvCxnSpPr>
          <p:nvPr/>
        </p:nvCxnSpPr>
        <p:spPr>
          <a:xfrm>
            <a:off x="4901612" y="2956292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11" name="Table 192">
            <a:extLst>
              <a:ext uri="{FF2B5EF4-FFF2-40B4-BE49-F238E27FC236}">
                <a16:creationId xmlns:a16="http://schemas.microsoft.com/office/drawing/2014/main" id="{91BAF37E-248D-4E00-AFA4-A06418466C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6821425"/>
              </p:ext>
            </p:extLst>
          </p:nvPr>
        </p:nvGraphicFramePr>
        <p:xfrm>
          <a:off x="202470" y="1970899"/>
          <a:ext cx="4508208" cy="3993966"/>
        </p:xfrm>
        <a:graphic>
          <a:graphicData uri="http://schemas.openxmlformats.org/drawingml/2006/table">
            <a:tbl>
              <a:tblPr firstRow="1" bandRow="1"/>
              <a:tblGrid>
                <a:gridCol w="198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016">
                  <a:extLst>
                    <a:ext uri="{9D8B030D-6E8A-4147-A177-3AD203B41FA5}">
                      <a16:colId xmlns:a16="http://schemas.microsoft.com/office/drawing/2014/main" val="1448558105"/>
                    </a:ext>
                  </a:extLst>
                </a:gridCol>
                <a:gridCol w="420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0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00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0016">
                  <a:extLst>
                    <a:ext uri="{9D8B030D-6E8A-4147-A177-3AD203B41FA5}">
                      <a16:colId xmlns:a16="http://schemas.microsoft.com/office/drawing/2014/main" val="4261529710"/>
                    </a:ext>
                  </a:extLst>
                </a:gridCol>
              </a:tblGrid>
              <a:tr h="558441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latin typeface="Century Gothic"/>
                          <a:ea typeface="Century Gothic"/>
                          <a:cs typeface="Century Gothic"/>
                        </a:defRPr>
                      </a:pPr>
                      <a:endParaRPr sz="1200" dirty="0"/>
                    </a:p>
                  </a:txBody>
                  <a:tcPr marL="36746" marR="36746" marT="36746" marB="36746" anchor="ctr" horzOverflow="overflow">
                    <a:lnL w="12700">
                      <a:miter lim="400000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miter lim="400000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Share of ad-supported audio time spent</a:t>
                      </a:r>
                      <a:endParaRPr lang="en-US" sz="1200" b="1" baseline="0" dirty="0">
                        <a:solidFill>
                          <a:schemeClr val="bg1"/>
                        </a:solidFill>
                        <a:latin typeface="+mn-lt"/>
                        <a:ea typeface="Century Gothic"/>
                        <a:cs typeface="Century Gothic"/>
                      </a:endParaRPr>
                    </a:p>
                  </a:txBody>
                  <a:tcPr marL="36746" marR="36746" marT="36746" marB="36746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lang="en-US" sz="1600" b="1" baseline="0" dirty="0">
                        <a:solidFill>
                          <a:srgbClr val="FFFFFF"/>
                        </a:solidFill>
                        <a:latin typeface="+mn-lt"/>
                        <a:ea typeface="Century Gothic"/>
                        <a:cs typeface="Century Gothic"/>
                      </a:endParaRPr>
                    </a:p>
                  </a:txBody>
                  <a:tcPr marL="36746" marR="36746" marT="36746" marB="36746" anchor="ctr" horzOverflow="overflow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36746" marR="36746" marT="36746" marB="36746" anchor="ctr" horzOverflow="overflow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36746" marR="36746" marT="36746" marB="36746" anchor="ctr" horzOverflow="overflow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36746" marR="36746" marT="36746" marB="36746" anchor="ctr" horzOverflow="overflow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36746" marR="36746" marT="36746" marB="36746" anchor="ctr" horzOverflow="overflow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280359"/>
                  </a:ext>
                </a:extLst>
              </a:tr>
              <a:tr h="558441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latin typeface="Century Gothic"/>
                          <a:ea typeface="Century Gothic"/>
                          <a:cs typeface="Century Gothic"/>
                        </a:defRPr>
                      </a:pPr>
                      <a:endParaRPr sz="1200" dirty="0"/>
                    </a:p>
                  </a:txBody>
                  <a:tcPr marL="36746" marR="36746" marT="36746" marB="36746" anchor="ctr" horzOverflow="overflow">
                    <a:lnL w="12700">
                      <a:miter lim="400000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100" b="1" baseline="0" dirty="0">
                          <a:solidFill>
                            <a:srgbClr val="FFFFFF"/>
                          </a:solidFill>
                          <a:latin typeface="+mn-lt"/>
                          <a:ea typeface="Century Gothic"/>
                          <a:cs typeface="Century Gothic"/>
                        </a:rPr>
                        <a:t>P18+</a:t>
                      </a:r>
                    </a:p>
                  </a:txBody>
                  <a:tcPr marL="36746" marR="36746" marT="36746" marB="36746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100" b="1" baseline="0" dirty="0">
                          <a:solidFill>
                            <a:srgbClr val="FFFFFF"/>
                          </a:solidFill>
                          <a:latin typeface="+mn-lt"/>
                          <a:ea typeface="Century Gothic"/>
                          <a:cs typeface="Century Gothic"/>
                        </a:rPr>
                        <a:t>P18-34</a:t>
                      </a:r>
                    </a:p>
                  </a:txBody>
                  <a:tcPr marL="36746" marR="36746" marT="36746" marB="36746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entury Gothic"/>
                          <a:ea typeface="Century Gothic"/>
                          <a:cs typeface="Century Gothic"/>
                        </a:rPr>
                        <a:t>P18-49</a:t>
                      </a:r>
                    </a:p>
                  </a:txBody>
                  <a:tcPr marL="36746" marR="36746" marT="36746" marB="36746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entury Gothic"/>
                          <a:ea typeface="Century Gothic"/>
                          <a:cs typeface="Century Gothic"/>
                        </a:rPr>
                        <a:t>P25-54</a:t>
                      </a:r>
                    </a:p>
                  </a:txBody>
                  <a:tcPr marL="36746" marR="36746" marT="36746" marB="36746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entury Gothic"/>
                          <a:ea typeface="Century Gothic"/>
                          <a:cs typeface="Century Gothic"/>
                        </a:rPr>
                        <a:t>P35-64</a:t>
                      </a:r>
                    </a:p>
                  </a:txBody>
                  <a:tcPr marL="36746" marR="36746" marT="36746" marB="36746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entury Gothic"/>
                          <a:ea typeface="Century Gothic"/>
                          <a:cs typeface="Century Gothic"/>
                        </a:rPr>
                        <a:t>P50+</a:t>
                      </a:r>
                    </a:p>
                  </a:txBody>
                  <a:tcPr marL="36746" marR="36746" marT="36746" marB="36746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012"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AM/FM radio</a:t>
                      </a:r>
                    </a:p>
                  </a:txBody>
                  <a:tcPr marL="7144" marR="7144" marT="7144" marB="0" anchor="ctr">
                    <a:lnL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012">
                <a:tc>
                  <a:txBody>
                    <a:bodyPr/>
                    <a:lstStyle/>
                    <a:p>
                      <a:pPr marL="0" marR="0" lvl="0" indent="0" algn="ctr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Podcasts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012">
                <a:tc>
                  <a:txBody>
                    <a:bodyPr/>
                    <a:lstStyle/>
                    <a:p>
                      <a:pPr marL="0" marR="0" lvl="0" indent="0" algn="ctr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Ad-supported Spotify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849671"/>
                  </a:ext>
                </a:extLst>
              </a:tr>
              <a:tr h="411012">
                <a:tc>
                  <a:txBody>
                    <a:bodyPr/>
                    <a:lstStyle/>
                    <a:p>
                      <a:pPr marL="0" marR="0" lvl="0" indent="0" algn="ctr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Ad-supported Pandora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224148"/>
                  </a:ext>
                </a:extLst>
              </a:tr>
              <a:tr h="411012">
                <a:tc>
                  <a:txBody>
                    <a:bodyPr/>
                    <a:lstStyle/>
                    <a:p>
                      <a:pPr marL="0" marR="0" lvl="0" indent="0" algn="ctr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Ad-supported SiriusXM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734670"/>
                  </a:ext>
                </a:extLst>
              </a:tr>
              <a:tr h="4110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Ad-supported YouTube Music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954531"/>
                  </a:ext>
                </a:extLst>
              </a:tr>
              <a:tr h="4110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Ad-supported Amazon Music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0.5%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255409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D3A58D9-34A4-75B6-65F3-2337EC548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055" y="2678836"/>
            <a:ext cx="4365114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20" ma:contentTypeDescription="Create a new document." ma:contentTypeScope="" ma:versionID="620186c9f6657e51aa37e27a18464ae9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1c0ba853cf84db993336a0c964de4d6a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Props1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87EA60-FEBB-4DE3-A7B9-045000E162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162077-F310-4C05-A296-16BE9B56824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f66c9f24-4844-4d15-b9ba-64c15d203fe1"/>
    <ds:schemaRef ds:uri="http://purl.org/dc/terms/"/>
    <ds:schemaRef ds:uri="http://schemas.openxmlformats.org/package/2006/metadata/core-properties"/>
    <ds:schemaRef ds:uri="http://purl.org/dc/dcmitype/"/>
    <ds:schemaRef ds:uri="6e074747-d357-474c-8ab5-9b9387a3592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14435</TotalTime>
  <Words>274</Words>
  <Application>Microsoft Office PowerPoint</Application>
  <PresentationFormat>On-screen Show (4:3)</PresentationFormat>
  <Paragraphs>63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 Vetrano</cp:lastModifiedBy>
  <cp:revision>586</cp:revision>
  <cp:lastPrinted>2022-05-10T16:13:47Z</cp:lastPrinted>
  <dcterms:modified xsi:type="dcterms:W3CDTF">2025-12-09T20:04:36Z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