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92340-2D61-A823-3720-D82B92D93FCD}" v="10" dt="2026-01-21T20:16:45.1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2"/>
      </p:cViewPr>
      <p:guideLst>
        <p:guide orient="horz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358267"/>
            <a:ext cx="6985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+mj-lt"/>
                <a:cs typeface="Verdana"/>
              </a:rPr>
              <a:t>Source: Left: </a:t>
            </a:r>
            <a:r>
              <a:rPr lang="en-US" sz="800" dirty="0">
                <a:latin typeface="+mj-lt"/>
              </a:rPr>
              <a:t>Nielsen Podcast Brand Effect Study 2020; Chart figures reflect average Top 2 Box Exposed percentage. [RECALL] Which brands do you recall from your experience with the audio content? Middle: </a:t>
            </a:r>
            <a:r>
              <a:rPr lang="en-US" sz="800" kern="1200" dirty="0" err="1">
                <a:latin typeface="+mj-lt"/>
                <a:ea typeface="Century Gothic"/>
                <a:cs typeface="Century Gothic"/>
                <a:sym typeface="Century Gothic"/>
              </a:rPr>
              <a:t>Veritonic</a:t>
            </a:r>
            <a:r>
              <a:rPr lang="en-US" sz="800" kern="1200" dirty="0">
                <a:latin typeface="+mj-lt"/>
                <a:ea typeface="Century Gothic"/>
                <a:cs typeface="Century Gothic"/>
                <a:sym typeface="Century Gothic"/>
              </a:rPr>
              <a:t> 2022 Audio Logo Index; Right: </a:t>
            </a:r>
            <a:r>
              <a:rPr lang="en-US" sz="800" dirty="0">
                <a:latin typeface="+mj-lt"/>
                <a:sym typeface="Calibri"/>
              </a:rPr>
              <a:t>DVJ Insights: Conveying Your Brand In Advertising: Show… Or Tell</a:t>
            </a:r>
            <a:endParaRPr lang="en-US" altLang="en-US" sz="800" kern="1200" dirty="0">
              <a:latin typeface="+mj-lt"/>
              <a:cs typeface="Verdan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1445397" y="303128"/>
            <a:ext cx="6253207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pc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Audio Creative Best Practice: Brand Early And Often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6330902" y="1268343"/>
            <a:ext cx="2700666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For TV, as audio brand mentions increase, brand recall explodes and soars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3134041" y="1268343"/>
            <a:ext cx="2875918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/>
                <a:ea typeface="Verdana"/>
                <a:sym typeface="Calibri"/>
              </a:rPr>
              <a:t>Create a jingle that says the name of the brand</a:t>
            </a:r>
          </a:p>
          <a:p>
            <a:pPr lvl="0">
              <a:spcBef>
                <a:spcPts val="0"/>
              </a:spcBef>
              <a:defRPr/>
            </a:pPr>
            <a:endParaRPr lang="en-US" sz="14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% of respondents who identified the correct brand associated with the logo (unaided)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3134041" y="299707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FC019CC-8835-47D9-A958-E3A0604393B5}"/>
              </a:ext>
            </a:extLst>
          </p:cNvPr>
          <p:cNvSpPr/>
          <p:nvPr/>
        </p:nvSpPr>
        <p:spPr>
          <a:xfrm>
            <a:off x="6509376" y="2964478"/>
            <a:ext cx="2343719" cy="1815882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/>
          <a:p>
            <a:pPr algn="ctr" defTabSz="914400" hangingPunct="1"/>
            <a:r>
              <a:rPr lang="en-US" sz="26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TV ads with 5 audio brand mentions have </a:t>
            </a:r>
            <a:r>
              <a:rPr lang="en-US" sz="26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double</a:t>
            </a:r>
            <a:r>
              <a:rPr lang="en-US" sz="2600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the brand recall (+50%)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8F176-3D23-4A7F-86BC-D2D8C2B8CC9C}"/>
              </a:ext>
            </a:extLst>
          </p:cNvPr>
          <p:cNvSpPr txBox="1"/>
          <p:nvPr/>
        </p:nvSpPr>
        <p:spPr>
          <a:xfrm>
            <a:off x="4929507" y="333156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A5D7"/>
                </a:solidFill>
              </a:rPr>
              <a:t>7.5X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F2EE5-CE60-483C-B290-293346FD1582}"/>
              </a:ext>
            </a:extLst>
          </p:cNvPr>
          <p:cNvCxnSpPr>
            <a:cxnSpLocks/>
          </p:cNvCxnSpPr>
          <p:nvPr/>
        </p:nvCxnSpPr>
        <p:spPr>
          <a:xfrm>
            <a:off x="6035757" y="299707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207">
            <a:extLst>
              <a:ext uri="{FF2B5EF4-FFF2-40B4-BE49-F238E27FC236}">
                <a16:creationId xmlns:a16="http://schemas.microsoft.com/office/drawing/2014/main" id="{D27B8882-1013-4A1F-8C6B-39B1287459CE}"/>
              </a:ext>
            </a:extLst>
          </p:cNvPr>
          <p:cNvSpPr/>
          <p:nvPr/>
        </p:nvSpPr>
        <p:spPr>
          <a:xfrm>
            <a:off x="141209" y="1268343"/>
            <a:ext cx="2875918" cy="7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411" tIns="34205" rIns="68411" bIns="34205" rtlCol="0" anchor="t">
            <a:noAutofit/>
          </a:bodyPr>
          <a:lstStyle/>
          <a:p>
            <a:pPr algn="ctr" defTabSz="914400" hangingPunct="1"/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In audio, more brand mentions = higher ad recall</a:t>
            </a:r>
          </a:p>
          <a:p>
            <a:pPr algn="ctr" defTabSz="914400" hangingPunct="1"/>
            <a:endParaRPr lang="en-US" sz="1600" b="1" kern="120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entury Gothic"/>
            </a:endParaRPr>
          </a:p>
          <a:p>
            <a:pPr algn="ctr" defTabSz="914400" hangingPunct="1"/>
            <a:r>
              <a:rPr lang="en-US" sz="14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Brand  recall</a:t>
            </a:r>
          </a:p>
          <a:p>
            <a:pPr algn="ctr" defTabSz="914400" hangingPunct="1"/>
            <a:endParaRPr lang="en-US" sz="1600" b="1" kern="120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6D366-B580-4873-9C47-6D27BA87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4" y="2756055"/>
            <a:ext cx="570635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77dcdd28b482de4fc5ec90b39697a894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a3332fa1a9a1020f0752e613636cc5c8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46750574-0E64-42AB-8D3D-786A633C3C44}">
  <ds:schemaRefs>
    <ds:schemaRef ds:uri="6e074747-d357-474c-8ab5-9b9387a35920"/>
    <ds:schemaRef ds:uri="f66c9f24-4844-4d15-b9ba-64c15d20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e074747-d357-474c-8ab5-9b9387a3592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0</TotalTime>
  <Words>140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4</cp:revision>
  <cp:lastPrinted>2022-05-10T16:13:47Z</cp:lastPrinted>
  <dcterms:modified xsi:type="dcterms:W3CDTF">2026-01-21T20:22:33Z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