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87BAE-4DA4-E2CE-EB65-CE35AE0F534B}" v="84" dt="2025-08-12T19:24:18.5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2714" autoAdjust="0"/>
  </p:normalViewPr>
  <p:slideViewPr>
    <p:cSldViewPr snapToGrid="0" snapToObjects="1">
      <p:cViewPr varScale="1">
        <p:scale>
          <a:sx n="59" d="100"/>
          <a:sy n="59" d="100"/>
        </p:scale>
        <p:origin x="1384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5A223-2B7E-41ED-DE3F-FB421DDDB602}"/>
              </a:ext>
            </a:extLst>
          </p:cNvPr>
          <p:cNvSpPr txBox="1"/>
          <p:nvPr/>
        </p:nvSpPr>
        <p:spPr>
          <a:xfrm>
            <a:off x="3633319" y="2003908"/>
            <a:ext cx="2502286" cy="350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According to Nielsen, the ideal daypart allocation based on how Americans listen to AM/FM radio is:</a:t>
            </a:r>
            <a:endParaRPr lang="en-US" sz="1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4163" marR="0" lvl="0" indent="-284163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solidFill>
                  <a:srgbClr val="2DA5D7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r>
              <a:rPr lang="en-US" sz="1400" b="1" kern="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Mon-Fri, 6AM-10AM</a:t>
            </a:r>
            <a:endParaRPr lang="en-US" sz="1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4163" marR="0" lvl="0" indent="-284163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solidFill>
                  <a:srgbClr val="2DA5D7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26% 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Mon-Fri, 10AM-3PM</a:t>
            </a:r>
            <a:endParaRPr lang="en-US" sz="1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4163" marR="0" lvl="0" indent="-284163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solidFill>
                  <a:srgbClr val="2DA5D7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en-US" sz="1400" b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Mon-Fri, 3PM-7PM</a:t>
            </a:r>
            <a:endParaRPr lang="en-US" sz="1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4163" marR="0" lvl="0" indent="-284163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solidFill>
                  <a:srgbClr val="2DA5D7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7% 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Mon-Fri, 7PM-mid</a:t>
            </a:r>
            <a:endParaRPr lang="en-US" sz="1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4163" marR="0" lvl="0" indent="-284163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solidFill>
                  <a:srgbClr val="2DA5D7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Sat-Sun, 6AM-mid</a:t>
            </a:r>
            <a:endParaRPr lang="en-US" sz="1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4163" marR="0" lvl="0" indent="-284163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solidFill>
                  <a:srgbClr val="2DA5D7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en-US" sz="1400" b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Mon-Sun, mid-6AM</a:t>
            </a:r>
            <a:endParaRPr lang="en-US" sz="1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7D4FD1-E1F6-4AF7-BE54-FE94DF0C1766}"/>
              </a:ext>
            </a:extLst>
          </p:cNvPr>
          <p:cNvSpPr txBox="1">
            <a:spLocks/>
          </p:cNvSpPr>
          <p:nvPr/>
        </p:nvSpPr>
        <p:spPr>
          <a:xfrm>
            <a:off x="-5865" y="313074"/>
            <a:ext cx="9135136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defTabSz="914355">
              <a:defRPr/>
            </a:pPr>
            <a:r>
              <a:rPr lang="en-US" sz="3200" spc="0" dirty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</a:rPr>
              <a:t>How to buy AM/FM radio throughout the year</a:t>
            </a:r>
            <a:endParaRPr lang="en-US" sz="3200" spc="0" dirty="0">
              <a:solidFill>
                <a:srgbClr val="01588E"/>
              </a:solidFill>
              <a:latin typeface="Century Gothic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hape 183">
            <a:extLst>
              <a:ext uri="{FF2B5EF4-FFF2-40B4-BE49-F238E27FC236}">
                <a16:creationId xmlns:a16="http://schemas.microsoft.com/office/drawing/2014/main" id="{14849BF0-D541-494F-A465-4C55430B66E4}"/>
              </a:ext>
            </a:extLst>
          </p:cNvPr>
          <p:cNvSpPr/>
          <p:nvPr/>
        </p:nvSpPr>
        <p:spPr>
          <a:xfrm>
            <a:off x="56015" y="6162251"/>
            <a:ext cx="713154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166" hangingPunct="1">
              <a:defRPr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900" kern="1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Left: </a:t>
            </a:r>
            <a:r>
              <a:rPr lang="en-US" sz="900" dirty="0">
                <a:solidFill>
                  <a:schemeClr val="tx1"/>
                </a:solidFill>
                <a:latin typeface="Century Gothic"/>
                <a:sym typeface="Calibri"/>
              </a:rPr>
              <a:t>Nielsen, average 2022-2024 (2024 through Dec.), Persons 12+ AQH in millions from PPM markets, Mon-Sun 6A-mid; Middle: </a:t>
            </a:r>
            <a:r>
              <a:rPr lang="en-US" sz="900" kern="1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Nielsen Audio, Persons Using Radio, Fall 2024 Nationwide, share of total listening hours by time period, persons 25-54; Right: </a:t>
            </a:r>
            <a:r>
              <a:rPr lang="en-US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Calibri"/>
              </a:rPr>
              <a:t>Nielsen Audio, 48 PPM Markets, Weekly </a:t>
            </a:r>
            <a:r>
              <a:rPr lang="en-US" altLang="en-US" sz="900" dirty="0" err="1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Calibri"/>
              </a:rPr>
              <a:t>Cume</a:t>
            </a:r>
            <a:r>
              <a:rPr lang="en-US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Calibri"/>
              </a:rPr>
              <a:t> Rating, M-</a:t>
            </a:r>
            <a:r>
              <a:rPr lang="en-US" altLang="en-US" sz="900" dirty="0" err="1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Calibri"/>
              </a:rPr>
              <a:t>Su</a:t>
            </a:r>
            <a:r>
              <a:rPr lang="en-US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Calibri"/>
              </a:rPr>
              <a:t> 12m-12m, November 2023 – October 2024, Holidays reflect corresponding PPM survey weeks in 2023-2024</a:t>
            </a:r>
            <a:endParaRPr lang="en-US" sz="900" kern="12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8AB0F-0A45-4B46-906B-224AEC08DFDB}"/>
              </a:ext>
            </a:extLst>
          </p:cNvPr>
          <p:cNvSpPr txBox="1"/>
          <p:nvPr/>
        </p:nvSpPr>
        <p:spPr>
          <a:xfrm>
            <a:off x="3779277" y="1145987"/>
            <a:ext cx="2210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hangingPunct="1"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Optimal daypart allocation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8E7AFC-B691-4885-AC5F-2E21B23612F0}"/>
              </a:ext>
            </a:extLst>
          </p:cNvPr>
          <p:cNvSpPr txBox="1"/>
          <p:nvPr/>
        </p:nvSpPr>
        <p:spPr>
          <a:xfrm>
            <a:off x="6536286" y="1145987"/>
            <a:ext cx="250228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3463"/>
                </a:solidFill>
                <a:latin typeface="Century Gothic" panose="020B0502020202020204" pitchFamily="34" charset="0"/>
              </a:defRPr>
            </a:lvl1pPr>
          </a:lstStyle>
          <a:p>
            <a:pPr hangingPunct="1"/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Use AM/FM radio for your holiday sales events</a:t>
            </a:r>
          </a:p>
          <a:p>
            <a:pPr hangingPunct="1"/>
            <a:endParaRPr lang="en-US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hangingPunct="1"/>
            <a:endParaRPr lang="en-US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hangingPunct="1"/>
            <a:endParaRPr lang="en-US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hangingPunct="1"/>
            <a:endParaRPr lang="en-US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hangingPunct="1"/>
            <a:r>
              <a:rPr lang="en-US" sz="4800" kern="1200" dirty="0">
                <a:solidFill>
                  <a:srgbClr val="2DA5D7"/>
                </a:solidFill>
                <a:ea typeface="+mn-ea"/>
                <a:cs typeface="+mn-cs"/>
                <a:sym typeface="Calibri"/>
              </a:rPr>
              <a:t>77%</a:t>
            </a:r>
          </a:p>
          <a:p>
            <a:pPr hangingPunct="1"/>
            <a:r>
              <a:rPr lang="en-US" sz="2400" b="0" kern="1200" dirty="0">
                <a:solidFill>
                  <a:schemeClr val="tx1"/>
                </a:solidFill>
                <a:ea typeface="+mn-ea"/>
                <a:cs typeface="+mn-cs"/>
                <a:sym typeface="Calibri"/>
              </a:rPr>
              <a:t>of all Americans are reached by AM/FM radio every holiday week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9775D7-1D2C-451F-972F-EBD0F8E4033D}"/>
              </a:ext>
            </a:extLst>
          </p:cNvPr>
          <p:cNvCxnSpPr>
            <a:cxnSpLocks/>
          </p:cNvCxnSpPr>
          <p:nvPr/>
        </p:nvCxnSpPr>
        <p:spPr>
          <a:xfrm>
            <a:off x="3508726" y="2607926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B4917-84F5-44B6-9780-9A61AB5F9D7F}"/>
              </a:ext>
            </a:extLst>
          </p:cNvPr>
          <p:cNvCxnSpPr>
            <a:cxnSpLocks/>
          </p:cNvCxnSpPr>
          <p:nvPr/>
        </p:nvCxnSpPr>
        <p:spPr>
          <a:xfrm>
            <a:off x="6285357" y="2607926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58CEFD-848D-FB65-4EE7-823BE75BA7A8}"/>
              </a:ext>
            </a:extLst>
          </p:cNvPr>
          <p:cNvSpPr txBox="1"/>
          <p:nvPr/>
        </p:nvSpPr>
        <p:spPr>
          <a:xfrm>
            <a:off x="105428" y="1145987"/>
            <a:ext cx="3351656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hangingPunct="1"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Advertiser on AM/FM radio throughout the year to take advantage of consistent listening</a:t>
            </a:r>
          </a:p>
          <a:p>
            <a:endParaRPr lang="en-US" dirty="0"/>
          </a:p>
          <a:p>
            <a:r>
              <a:rPr lang="en-US" sz="1100" dirty="0"/>
              <a:t>Total AQH persons 12+ from PPM markets (Mon-Sun 6A-mid); Indexed to average January-holiday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22D2A5-83A8-428E-90C1-089AC8F0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69" y="2535197"/>
            <a:ext cx="3145809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purl.org/dc/terms/"/>
    <ds:schemaRef ds:uri="6e074747-d357-474c-8ab5-9b9387a35920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66c9f24-4844-4d15-b9ba-64c15d203fe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14678</TotalTime>
  <Words>204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ＭＳ Ｐゴシック</vt:lpstr>
      <vt:lpstr>Aptos</vt:lpstr>
      <vt:lpstr>Arial</vt:lpstr>
      <vt:lpstr>Calibri</vt:lpstr>
      <vt:lpstr>Century Gothic</vt:lpstr>
      <vt:lpstr>Helvetica</vt:lpstr>
      <vt:lpstr>Symbol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619</cp:revision>
  <cp:lastPrinted>2022-05-10T16:13:47Z</cp:lastPrinted>
  <dcterms:modified xsi:type="dcterms:W3CDTF">2025-09-10T18:20:10Z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