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87BAE-4DA4-E2CE-EB65-CE35AE0F534B}" v="84" dt="2025-08-12T19:24:18.5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2714" autoAdjust="0"/>
  </p:normalViewPr>
  <p:slideViewPr>
    <p:cSldViewPr snapToGrid="0" snapToObjects="1">
      <p:cViewPr varScale="1">
        <p:scale>
          <a:sx n="59" d="100"/>
          <a:sy n="59" d="100"/>
        </p:scale>
        <p:origin x="1384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7D4FD1-E1F6-4AF7-BE54-FE94DF0C1766}"/>
              </a:ext>
            </a:extLst>
          </p:cNvPr>
          <p:cNvSpPr txBox="1">
            <a:spLocks/>
          </p:cNvSpPr>
          <p:nvPr/>
        </p:nvSpPr>
        <p:spPr>
          <a:xfrm>
            <a:off x="-5865" y="313074"/>
            <a:ext cx="9135136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defTabSz="914355">
              <a:defRPr/>
            </a:pPr>
            <a:r>
              <a:rPr lang="en-US" sz="2600" spc="0" dirty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</a:rPr>
              <a:t>Case study: AM/FM radio works for legal firm Bradshaw &amp; Bryant in St. Cloud, MN (market ranked 184)</a:t>
            </a:r>
            <a:endParaRPr lang="en-US" sz="2600" spc="0" dirty="0">
              <a:solidFill>
                <a:srgbClr val="01588E"/>
              </a:solidFill>
              <a:latin typeface="Century Gothic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hape 183">
            <a:extLst>
              <a:ext uri="{FF2B5EF4-FFF2-40B4-BE49-F238E27FC236}">
                <a16:creationId xmlns:a16="http://schemas.microsoft.com/office/drawing/2014/main" id="{14849BF0-D541-494F-A465-4C55430B66E4}"/>
              </a:ext>
            </a:extLst>
          </p:cNvPr>
          <p:cNvSpPr/>
          <p:nvPr/>
        </p:nvSpPr>
        <p:spPr>
          <a:xfrm>
            <a:off x="56016" y="6509090"/>
            <a:ext cx="5661298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166" hangingPunct="1">
              <a:defRPr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900" kern="1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</a:t>
            </a:r>
            <a:r>
              <a:rPr lang="en-US" sz="900" kern="12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Quantilope</a:t>
            </a:r>
            <a:r>
              <a:rPr lang="en-US" sz="900" kern="1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Study, May 15-21, 2025: 120 persons 18+, Lives in St. Cloud, MN.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5E225-612B-4331-97EB-7EB73B9D21B3}"/>
              </a:ext>
            </a:extLst>
          </p:cNvPr>
          <p:cNvSpPr txBox="1"/>
          <p:nvPr/>
        </p:nvSpPr>
        <p:spPr>
          <a:xfrm>
            <a:off x="3495806" y="2353807"/>
            <a:ext cx="22352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/>
            <a:r>
              <a:rPr lang="en-US" sz="16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AM/FM radio works </a:t>
            </a:r>
          </a:p>
          <a:p>
            <a:pPr algn="ctr" hangingPunct="1"/>
            <a:endParaRPr lang="en-US" sz="2000" b="1" kern="1200" dirty="0">
              <a:solidFill>
                <a:prstClr val="black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hangingPunct="1"/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Awareness of Bradshaw &amp; Bryant is</a:t>
            </a:r>
          </a:p>
          <a:p>
            <a:pPr algn="ctr" hangingPunct="1"/>
            <a:r>
              <a:rPr lang="en-US" sz="3200" b="1" kern="1200" dirty="0">
                <a:solidFill>
                  <a:srgbClr val="2DA5D7"/>
                </a:solidFill>
                <a:latin typeface="Century Gothic" panose="020B0502020202020204" pitchFamily="34" charset="0"/>
                <a:ea typeface="+mn-ea"/>
                <a:cs typeface="+mn-cs"/>
              </a:rPr>
              <a:t>+19%</a:t>
            </a:r>
          </a:p>
          <a:p>
            <a:pPr algn="ctr" hangingPunct="1"/>
            <a:r>
              <a:rPr lang="en-US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stronger among AM/FM radio listeners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8AB0F-0A45-4B46-906B-224AEC08DFDB}"/>
              </a:ext>
            </a:extLst>
          </p:cNvPr>
          <p:cNvSpPr txBox="1"/>
          <p:nvPr/>
        </p:nvSpPr>
        <p:spPr>
          <a:xfrm>
            <a:off x="249052" y="1363663"/>
            <a:ext cx="29945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hangingPunct="1"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Bradshaw &amp; Bryant leads the attorney category in top of mind awareness, outperforming the next firm by more than 2 to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8E7AFC-B691-4885-AC5F-2E21B23612F0}"/>
              </a:ext>
            </a:extLst>
          </p:cNvPr>
          <p:cNvSpPr txBox="1"/>
          <p:nvPr/>
        </p:nvSpPr>
        <p:spPr>
          <a:xfrm>
            <a:off x="6056094" y="1363663"/>
            <a:ext cx="29945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3463"/>
                </a:solidFill>
                <a:latin typeface="Century Gothic" panose="020B0502020202020204" pitchFamily="34" charset="0"/>
              </a:defRPr>
            </a:lvl1pPr>
          </a:lstStyle>
          <a:p>
            <a:pPr hangingPunct="1"/>
            <a:r>
              <a:rPr lang="en-US" kern="1200" dirty="0">
                <a:solidFill>
                  <a:schemeClr val="tx1"/>
                </a:solidFill>
                <a:ea typeface="+mn-ea"/>
                <a:cs typeface="+mn-cs"/>
              </a:rPr>
              <a:t>While the majority of their ad spend is on AM/FM radio, ad recall for Bradshaw &amp; Bryant is equally associated with AM/FM radio and TV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9775D7-1D2C-451F-972F-EBD0F8E4033D}"/>
              </a:ext>
            </a:extLst>
          </p:cNvPr>
          <p:cNvCxnSpPr>
            <a:cxnSpLocks/>
          </p:cNvCxnSpPr>
          <p:nvPr/>
        </p:nvCxnSpPr>
        <p:spPr>
          <a:xfrm>
            <a:off x="3338188" y="262053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B4917-84F5-44B6-9780-9A61AB5F9D7F}"/>
              </a:ext>
            </a:extLst>
          </p:cNvPr>
          <p:cNvCxnSpPr>
            <a:cxnSpLocks/>
          </p:cNvCxnSpPr>
          <p:nvPr/>
        </p:nvCxnSpPr>
        <p:spPr>
          <a:xfrm>
            <a:off x="5888684" y="262053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23B1EF8-DB6F-4AB4-A4CB-B52A551DE28C}"/>
              </a:ext>
            </a:extLst>
          </p:cNvPr>
          <p:cNvSpPr/>
          <p:nvPr/>
        </p:nvSpPr>
        <p:spPr>
          <a:xfrm>
            <a:off x="6056096" y="2646509"/>
            <a:ext cx="29945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900" b="1" dirty="0">
                <a:solidFill>
                  <a:srgbClr val="00346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of respondents who recall advertising for Bradshaw &amp; Bryant</a:t>
            </a:r>
          </a:p>
          <a:p>
            <a:pPr algn="ctr" defTabSz="914378">
              <a:defRPr/>
            </a:pPr>
            <a:r>
              <a:rPr lang="en-US" sz="900" b="1" dirty="0">
                <a:solidFill>
                  <a:srgbClr val="00346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Q: “Please select where you have seen or heard advertising for each of the personal injury lawyers and criminal defense attorneys below.”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B8DF01-3B53-4A1D-B3D3-37D3E47C8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91310"/>
              </p:ext>
            </p:extLst>
          </p:nvPr>
        </p:nvGraphicFramePr>
        <p:xfrm>
          <a:off x="310334" y="2509948"/>
          <a:ext cx="2807995" cy="37709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6906">
                  <a:extLst>
                    <a:ext uri="{9D8B030D-6E8A-4147-A177-3AD203B41FA5}">
                      <a16:colId xmlns:a16="http://schemas.microsoft.com/office/drawing/2014/main" val="1717699346"/>
                    </a:ext>
                  </a:extLst>
                </a:gridCol>
                <a:gridCol w="681089">
                  <a:extLst>
                    <a:ext uri="{9D8B030D-6E8A-4147-A177-3AD203B41FA5}">
                      <a16:colId xmlns:a16="http://schemas.microsoft.com/office/drawing/2014/main" val="3296731289"/>
                    </a:ext>
                  </a:extLst>
                </a:gridCol>
              </a:tblGrid>
              <a:tr h="1525909">
                <a:tc gridSpan="2">
                  <a:txBody>
                    <a:bodyPr/>
                    <a:lstStyle/>
                    <a:p>
                      <a:pPr algn="ctr" defTabSz="914378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total respondents, top 5</a:t>
                      </a:r>
                    </a:p>
                    <a:p>
                      <a:pPr algn="ctr" defTabSz="914378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Q: “When you think of personal injury lawyers and criminal defense attorneys, which ones come to mind?</a:t>
                      </a:r>
                    </a:p>
                    <a:p>
                      <a:pPr algn="ctr" defTabSz="914378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(Unaided awareness means respondents are NOT given a list of brands)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56100015"/>
                  </a:ext>
                </a:extLst>
              </a:tr>
              <a:tr h="357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None/don't know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387971"/>
                  </a:ext>
                </a:extLst>
              </a:tr>
              <a:tr h="357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Bradshaw &amp; Bryant</a:t>
                      </a:r>
                      <a:endParaRPr lang="en-US" sz="1600" b="1" i="0" u="none" strike="noStrike" dirty="0">
                        <a:solidFill>
                          <a:srgbClr val="2DA5D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2DA5D7"/>
                          </a:solidFill>
                          <a:effectLst/>
                        </a:rPr>
                        <a:t>28%</a:t>
                      </a:r>
                      <a:endParaRPr lang="en-US" sz="1600" b="1" i="0" u="none" strike="noStrike" dirty="0">
                        <a:solidFill>
                          <a:srgbClr val="2DA5D7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4866"/>
                  </a:ext>
                </a:extLst>
              </a:tr>
              <a:tr h="585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Meshbesher</a:t>
                      </a:r>
                      <a:r>
                        <a:rPr lang="en-US" sz="1600" u="none" strike="noStrike" dirty="0">
                          <a:effectLst/>
                        </a:rPr>
                        <a:t> &amp; Spence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492139"/>
                  </a:ext>
                </a:extLst>
              </a:tr>
              <a:tr h="585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Schwebel</a:t>
                      </a:r>
                      <a:r>
                        <a:rPr lang="en-US" sz="1600" u="none" strike="noStrike" dirty="0">
                          <a:effectLst/>
                        </a:rPr>
                        <a:t>, Goetz &amp; Sieben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651907"/>
                  </a:ext>
                </a:extLst>
              </a:tr>
              <a:tr h="357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Heller &amp; </a:t>
                      </a:r>
                      <a:r>
                        <a:rPr lang="en-US" sz="1600" u="none" strike="noStrike" dirty="0" err="1">
                          <a:effectLst/>
                        </a:rPr>
                        <a:t>Thyen</a:t>
                      </a:r>
                      <a:r>
                        <a:rPr lang="en-US" sz="1600" u="none" strike="noStrike" dirty="0">
                          <a:effectLst/>
                        </a:rPr>
                        <a:t> Law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08403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4D15475-B3E7-4F63-95D5-3D107276D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80" y="3488824"/>
            <a:ext cx="2767824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office/2006/documentManagement/types"/>
    <ds:schemaRef ds:uri="f66c9f24-4844-4d15-b9ba-64c15d203fe1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6e074747-d357-474c-8ab5-9b9387a3592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14662</TotalTime>
  <Words>229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Narrow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617</cp:revision>
  <cp:lastPrinted>2022-05-10T16:13:47Z</cp:lastPrinted>
  <dcterms:modified xsi:type="dcterms:W3CDTF">2025-08-13T15:43:30Z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