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E"/>
    <a:srgbClr val="003463"/>
    <a:srgbClr val="2DA5D7"/>
    <a:srgbClr val="FFFFFF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" y="85621"/>
            <a:ext cx="909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000" b="1" dirty="0">
                <a:solidFill>
                  <a:srgbClr val="01588E"/>
                </a:solidFill>
                <a:sym typeface="Calibri"/>
              </a:rPr>
              <a:t>8 things </a:t>
            </a:r>
            <a:r>
              <a:rPr lang="en-US" sz="3000" b="1">
                <a:solidFill>
                  <a:srgbClr val="01588E"/>
                </a:solidFill>
                <a:sym typeface="Calibri"/>
              </a:rPr>
              <a:t>brands get </a:t>
            </a:r>
            <a:r>
              <a:rPr lang="en-US" sz="3000" b="1" dirty="0">
                <a:solidFill>
                  <a:srgbClr val="01588E"/>
                </a:solidFill>
                <a:sym typeface="Calibri"/>
              </a:rPr>
              <a:t>completely wrong </a:t>
            </a:r>
            <a:br>
              <a:rPr lang="en-US" sz="3000" b="1" dirty="0">
                <a:solidFill>
                  <a:srgbClr val="01588E"/>
                </a:solidFill>
                <a:sym typeface="Calibri"/>
              </a:rPr>
            </a:br>
            <a:r>
              <a:rPr lang="en-US" sz="3000" b="1" dirty="0">
                <a:solidFill>
                  <a:srgbClr val="01588E"/>
                </a:solidFill>
                <a:sym typeface="Calibri"/>
              </a:rPr>
              <a:t>about AM/FM radio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6188" y="6189014"/>
            <a:ext cx="702586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500" kern="1200" dirty="0">
                <a:latin typeface="+mn-lt"/>
              </a:rPr>
              <a:t>Source: Perception: Advertiser Perceptions, August 2024, 303 advertisers and agencies; Reality: Nielsen Comparable Metrics Q1 2025; Nielsen Comparable Metrics Q1 2025; Advertiser Perceptions, August 2024, 303 advertisers and agencies, perception = total ad-supported Pandora and ad-supported Spotify; Edison Research, "Share of Ear,” Q2 2024 – Q1 2025. Persons 18+; Edison Research, "Share of Ear,” Q2 2024 – Q1 2025. Persons 18+; SiriusXM: Ad-Supported: Spoken Word. Ad-Free: Music; Podcasts listened to on streaming platforms are included in 'podcasts.'; Edison Research, "Share of Ear,” Q2 2024 – Q1 2025. Persons 18+, in the car; SiriusXM: Ad-supported: Spoken Word. Ad-free: Music; Podcasts listened to on streaming platforms are included in 'podcasts;' Percentages may not add up to 100 due to rounding; National Nielsen Media Impact February 2025 campaign.  $10,000,000 national campaign in both instances. Television campaign based on an average CPP of $20,000; Radio: $5,000, CTV and digital: CPM of $10. Standard National Campaign Persons 18+; Nielsen Media Impact, P18+ March 2025, CTV = Hulu, Netflix, YouTube; Linear TV = Broadcast &amp; Cable TV, Digital = Facebook, Instagram, Snapchat, Twitter X, TikTok, Google, Yahoo; Edison Research, "Share of Ear,” Q2 2024 – Q1 2025. Persons 18+'; 2025 Nielsen Global Annual Marketing Survey; Nielsen Global Compass Media Mix Modeling Benchmarks; </a:t>
            </a:r>
            <a:r>
              <a:rPr lang="en-US" altLang="en-US" sz="500" kern="1200" dirty="0" err="1">
                <a:latin typeface="+mn-lt"/>
              </a:rPr>
              <a:t>LeadsRx</a:t>
            </a:r>
            <a:r>
              <a:rPr lang="en-US" altLang="en-US" sz="500" kern="1200" dirty="0">
                <a:latin typeface="+mn-lt"/>
              </a:rPr>
              <a:t> Attribution Studies, 17 Campaigns, 2019-2023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B7DF5D-C5B9-47C0-9CB5-052D5B49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24731"/>
              </p:ext>
            </p:extLst>
          </p:nvPr>
        </p:nvGraphicFramePr>
        <p:xfrm>
          <a:off x="161693" y="1174367"/>
          <a:ext cx="8820613" cy="4815640"/>
        </p:xfrm>
        <a:graphic>
          <a:graphicData uri="http://schemas.openxmlformats.org/drawingml/2006/table">
            <a:tbl>
              <a:tblPr/>
              <a:tblGrid>
                <a:gridCol w="332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Perception</a:t>
                      </a:r>
                    </a:p>
                  </a:txBody>
                  <a:tcPr marL="91668" marR="91668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Reality</a:t>
                      </a:r>
                    </a:p>
                  </a:txBody>
                  <a:tcPr marL="91668" marR="91668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one listens to AM/FM radio.​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87% of Americans are reached by AM/FM radio weekly, nearly twice what advertisers perceive.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one under 35 listens to AM/FM radio anymore.​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Persons 18-34 is the largest AM/FM radio listening demographic. Over 59M persons 18-34 listen to AM/FM radio weekly.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shares to Pandora/Spotify are larger than AM/FM radio.​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audience share of AM/FM radio is 14X larger than ad-supported Spotify and  ad-supported Pandora.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the world of the connected car, the number one thing people do in their car is stream online radio on their smartphones.​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AM/FM radio rules ad-supported audio in the car.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68871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Today’s optimal media plan: Put all of your money into connected TV, TV, and social/digital.​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Adding AM/FM radio to the plan boosts campaign reach, adding over 22 points of incremental reach beyond TV, CTV, and digital.​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41843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optimal audio buy is Spotify, Pandora, and podcasts.​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 a typical day, digital audio reaches only a third of America. AM/FM radio reaches nearly two-thirds of America.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42574"/>
                  </a:ext>
                </a:extLst>
              </a:tr>
              <a:tr h="6800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would love to consider audio. However, there’s a total lack of ROI and sales lift and outcomes evidence for AM/FM radio.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Nielsen reports AM/FM radio ROI ranks #2 globally and #4 in the U.S. On average, AM/FM radio generates a +14% lift in site traffic across 17 campaigns.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021279"/>
                  </a:ext>
                </a:extLst>
              </a:tr>
              <a:tr h="4911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AM/FM radio cannot be measured.​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Anything that can measured in digital and TV can be measured in audio with Cumulus Media | Westwood One Audio Active Group® measurement solutions.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3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B20DAB7F-A5AD-4531-86C2-471F880D8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f66c9f24-4844-4d15-b9ba-64c15d203fe1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14380</TotalTime>
  <Words>640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Calibri</vt:lpstr>
      <vt:lpstr>Century Gothic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572</cp:revision>
  <cp:lastPrinted>2022-05-10T16:13:47Z</cp:lastPrinted>
  <dcterms:modified xsi:type="dcterms:W3CDTF">2025-07-23T16:05:45Z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