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CE3543-F861-C75C-F28E-949471868691}" v="7" dt="2025-05-06T18:57:30.25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4" autoAdjust="0"/>
    <p:restoredTop sz="94222" autoAdjust="0"/>
  </p:normalViewPr>
  <p:slideViewPr>
    <p:cSldViewPr snapToGrid="0" snapToObjects="1">
      <p:cViewPr varScale="1">
        <p:scale>
          <a:sx n="102" d="100"/>
          <a:sy n="102" d="100"/>
        </p:scale>
        <p:origin x="1734" y="96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1A7D4C9A-7392-4F66-BFB8-AE613B063CF2}"/>
              </a:ext>
            </a:extLst>
          </p:cNvPr>
          <p:cNvSpPr txBox="1"/>
          <p:nvPr/>
        </p:nvSpPr>
        <p:spPr>
          <a:xfrm>
            <a:off x="25005" y="6087572"/>
            <a:ext cx="6960577" cy="723285"/>
          </a:xfrm>
          <a:prstGeom prst="rect">
            <a:avLst/>
          </a:prstGeom>
          <a:noFill/>
        </p:spPr>
        <p:txBody>
          <a:bodyPr wrap="square" lIns="68583" tIns="34295" rIns="68583" bIns="34295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>
                <a:sym typeface="Calibri"/>
              </a:rPr>
              <a:t>Source: Left: Scarborough USA+ 2024 Release 2 &amp; 2023 Release 2 Total (Jun 2022 – Oct 2024) Adults 18+; Middle: </a:t>
            </a:r>
            <a:r>
              <a:rPr lang="en-US" sz="800" dirty="0">
                <a:ea typeface="Century Gothic"/>
                <a:cs typeface="Century Gothic"/>
                <a:sym typeface="Century Gothic"/>
              </a:rPr>
              <a:t>MARU/Matchbox Dallas DMA Study – March-April 2023, 600 total respondents, 190 prior year purchasers who bought/leased from a dealership; Q: Were you aware of the dealership you bought/leased from before the purchase? (% of prior year purchasers who bought/leased from a dealership);</a:t>
            </a:r>
            <a:r>
              <a:rPr lang="en-US" sz="900" dirty="0"/>
              <a:t> </a:t>
            </a:r>
            <a:r>
              <a:rPr lang="en-US" sz="900" dirty="0">
                <a:sym typeface="Calibri"/>
              </a:rPr>
              <a:t>Right: </a:t>
            </a:r>
            <a:r>
              <a:rPr lang="en-US" sz="800" kern="0" dirty="0">
                <a:ea typeface="Century Gothic"/>
                <a:cs typeface="Century Gothic"/>
                <a:sym typeface="Century Gothic"/>
              </a:rPr>
              <a:t>Local Nielsen Media Impact Fusion, Indianapolis area auto dealer, A54-54 auto intenders (Plan to Buy /Lease Vehicle/Next Year), November 2024, Indianapolis (Total Universe)</a:t>
            </a:r>
            <a:endParaRPr lang="en-US" sz="900" dirty="0">
              <a:sym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1E9156-A3F1-4B6F-85D8-7ED6C1958971}"/>
              </a:ext>
            </a:extLst>
          </p:cNvPr>
          <p:cNvSpPr/>
          <p:nvPr/>
        </p:nvSpPr>
        <p:spPr>
          <a:xfrm>
            <a:off x="220627" y="273640"/>
            <a:ext cx="8702747" cy="80791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457154">
              <a:defRPr/>
            </a:pPr>
            <a:r>
              <a:rPr lang="en-US" sz="2400" b="1" dirty="0">
                <a:solidFill>
                  <a:srgbClr val="01588E"/>
                </a:solidFill>
                <a:ea typeface="+mn-ea"/>
                <a:cs typeface="+mn-cs"/>
                <a:sym typeface="Century Gothic"/>
              </a:rPr>
              <a:t>Auto Dealers: Focus Less On The Competition And More On Auto Intenders Who Cannot Name One Car Retailer</a:t>
            </a:r>
            <a:endParaRPr lang="en-US" sz="2400" kern="1200" dirty="0">
              <a:solidFill>
                <a:srgbClr val="01588E"/>
              </a:solidFill>
              <a:latin typeface="Century Gothic"/>
              <a:ea typeface="Times New Roman" panose="02020603050405020304" pitchFamily="18" charset="0"/>
              <a:cs typeface="+mn-cs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4622B7-0074-4E64-978E-B26C734DB753}"/>
              </a:ext>
            </a:extLst>
          </p:cNvPr>
          <p:cNvSpPr/>
          <p:nvPr/>
        </p:nvSpPr>
        <p:spPr>
          <a:xfrm>
            <a:off x="302913" y="1646206"/>
            <a:ext cx="2286000" cy="432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3600" b="1" kern="100" dirty="0">
                <a:solidFill>
                  <a:srgbClr val="2DA5D7"/>
                </a:solidFill>
                <a:latin typeface="+mn-lt"/>
                <a:ea typeface="Aptos"/>
                <a:cs typeface="Times New Roman" panose="02020603050405020304" pitchFamily="18" charset="0"/>
              </a:rPr>
              <a:t>36%</a:t>
            </a:r>
            <a:br>
              <a:rPr lang="en-US" sz="2800" b="1" kern="100" dirty="0">
                <a:solidFill>
                  <a:srgbClr val="2DA5D7"/>
                </a:solidFill>
                <a:latin typeface="+mn-lt"/>
                <a:ea typeface="Aptos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tx1"/>
                </a:solidFill>
                <a:latin typeface="+mn-lt"/>
                <a:ea typeface="Aptos"/>
                <a:cs typeface="Times New Roman" panose="02020603050405020304" pitchFamily="18" charset="0"/>
              </a:rPr>
              <a:t>of Americans cannot name an auto dealer</a:t>
            </a: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3600" b="1" kern="100" dirty="0">
                <a:solidFill>
                  <a:srgbClr val="2DA5D7"/>
                </a:solidFill>
                <a:latin typeface="+mn-lt"/>
                <a:ea typeface="Aptos"/>
                <a:cs typeface="Times New Roman" panose="02020603050405020304" pitchFamily="18" charset="0"/>
              </a:rPr>
              <a:t>21%</a:t>
            </a:r>
            <a:br>
              <a:rPr lang="en-US" sz="2800" b="1" kern="100" dirty="0">
                <a:solidFill>
                  <a:srgbClr val="2DA5D7"/>
                </a:solidFill>
                <a:latin typeface="+mn-lt"/>
                <a:ea typeface="Aptos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tx1"/>
                </a:solidFill>
                <a:latin typeface="+mn-lt"/>
                <a:ea typeface="Aptos"/>
                <a:cs typeface="Times New Roman" panose="02020603050405020304" pitchFamily="18" charset="0"/>
              </a:rPr>
              <a:t>of auto intenders are unable to indicate the name of an auto retailer</a:t>
            </a:r>
            <a:endParaRPr lang="en-US" sz="1600" kern="100" dirty="0">
              <a:solidFill>
                <a:schemeClr val="tx1"/>
              </a:solidFill>
              <a:latin typeface="+mn-lt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76F52A-448E-49A8-8070-6C41643970B6}"/>
              </a:ext>
            </a:extLst>
          </p:cNvPr>
          <p:cNvSpPr/>
          <p:nvPr/>
        </p:nvSpPr>
        <p:spPr>
          <a:xfrm>
            <a:off x="6232207" y="1258905"/>
            <a:ext cx="26409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57175" hangingPunct="1">
              <a:spcBef>
                <a:spcPct val="0"/>
              </a:spcBef>
              <a:defRPr/>
            </a:pPr>
            <a:r>
              <a:rPr lang="en-US" sz="1600" b="1" kern="1200" dirty="0">
                <a:solidFill>
                  <a:srgbClr val="2DA5D7"/>
                </a:solidFill>
                <a:latin typeface="+mn-lt"/>
                <a:cs typeface="Century Gothic"/>
              </a:rPr>
              <a:t>Shifting 20% of the linear TV budget to AM/FM radio reaches +40% more auto intenders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8D2491E5-B6AE-4EB4-83E6-D44114F9AD5E}"/>
              </a:ext>
            </a:extLst>
          </p:cNvPr>
          <p:cNvSpPr txBox="1">
            <a:spLocks/>
          </p:cNvSpPr>
          <p:nvPr/>
        </p:nvSpPr>
        <p:spPr>
          <a:xfrm>
            <a:off x="6089470" y="2392388"/>
            <a:ext cx="2751617" cy="1163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7169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"/>
              </a:rPr>
              <a:t>Nielsen: 25-54 auto intenders reached, November 2024, Indianapolis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E64B0-53E0-4F9D-863B-89B96086ADED}"/>
              </a:ext>
            </a:extLst>
          </p:cNvPr>
          <p:cNvSpPr txBox="1"/>
          <p:nvPr/>
        </p:nvSpPr>
        <p:spPr>
          <a:xfrm>
            <a:off x="6402975" y="3042113"/>
            <a:ext cx="8787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57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Calibri"/>
              </a:rPr>
              <a:t>+40%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7BB8B7-710C-429F-B77F-180E520B2CAC}"/>
              </a:ext>
            </a:extLst>
          </p:cNvPr>
          <p:cNvSpPr/>
          <p:nvPr/>
        </p:nvSpPr>
        <p:spPr>
          <a:xfrm>
            <a:off x="2701439" y="1535904"/>
            <a:ext cx="30964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57175" hangingPunct="1">
              <a:spcBef>
                <a:spcPct val="0"/>
              </a:spcBef>
            </a:pPr>
            <a:r>
              <a:rPr lang="en-US" sz="2100" b="1" kern="1200" dirty="0">
                <a:solidFill>
                  <a:srgbClr val="2DA5D7"/>
                </a:solidFill>
                <a:latin typeface="+mn-lt"/>
              </a:rPr>
              <a:t>Be known before you are needed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775CBF-7A3D-4B64-825D-B9D7CADB55C0}"/>
              </a:ext>
            </a:extLst>
          </p:cNvPr>
          <p:cNvSpPr/>
          <p:nvPr/>
        </p:nvSpPr>
        <p:spPr>
          <a:xfrm>
            <a:off x="2730458" y="2620534"/>
            <a:ext cx="3130113" cy="867930"/>
          </a:xfrm>
          <a:prstGeom prst="rect">
            <a:avLst/>
          </a:prstGeom>
        </p:spPr>
        <p:txBody>
          <a:bodyPr/>
          <a:lstStyle/>
          <a:p>
            <a:pPr algn="ctr" defTabSz="257169">
              <a:spcBef>
                <a:spcPct val="20000"/>
              </a:spcBef>
              <a:buFont typeface="Arial" pitchFamily="34" charset="0"/>
            </a:pPr>
            <a:r>
              <a:rPr lang="en-US" sz="3600" b="1" kern="100" dirty="0">
                <a:solidFill>
                  <a:srgbClr val="2DA5D7"/>
                </a:solidFill>
                <a:ea typeface="Aptos"/>
                <a:cs typeface="Times New Roman" panose="02020603050405020304" pitchFamily="18" charset="0"/>
              </a:rPr>
              <a:t>21%</a:t>
            </a:r>
            <a:endParaRPr lang="en-US" sz="3600" b="1" dirty="0">
              <a:solidFill>
                <a:schemeClr val="tx1"/>
              </a:solidFill>
              <a:ea typeface="+mn-ea"/>
              <a:cs typeface="+mn-cs"/>
              <a:sym typeface="Calibri"/>
            </a:endParaRPr>
          </a:p>
          <a:p>
            <a:pPr algn="ctr" defTabSz="257169">
              <a:spcBef>
                <a:spcPct val="20000"/>
              </a:spcBef>
              <a:buFont typeface="Arial" pitchFamily="34" charset="0"/>
            </a:pPr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of recent auto buyers were already aware of the dealership they purchased from </a:t>
            </a:r>
          </a:p>
          <a:p>
            <a:pPr algn="ctr" defTabSz="257169">
              <a:spcBef>
                <a:spcPct val="20000"/>
              </a:spcBef>
              <a:buFont typeface="Arial" pitchFamily="34" charset="0"/>
            </a:pPr>
            <a:endParaRPr lang="en-US" sz="2100" b="1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algn="ctr" defTabSz="257169">
              <a:spcBef>
                <a:spcPct val="20000"/>
              </a:spcBef>
              <a:buFont typeface="Arial" pitchFamily="34" charset="0"/>
            </a:pP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(% of Dallas-Ft. Worth prior year purchasers who bought/leased from a dealership)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406934-178B-4402-B969-E7AECF87CD5F}"/>
              </a:ext>
            </a:extLst>
          </p:cNvPr>
          <p:cNvCxnSpPr>
            <a:cxnSpLocks/>
          </p:cNvCxnSpPr>
          <p:nvPr/>
        </p:nvCxnSpPr>
        <p:spPr>
          <a:xfrm>
            <a:off x="2730458" y="2620534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3710AB-6A9F-4994-A30E-B8A73D778678}"/>
              </a:ext>
            </a:extLst>
          </p:cNvPr>
          <p:cNvCxnSpPr>
            <a:cxnSpLocks/>
          </p:cNvCxnSpPr>
          <p:nvPr/>
        </p:nvCxnSpPr>
        <p:spPr>
          <a:xfrm>
            <a:off x="5922430" y="2620534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DF91374-8BA6-1B4A-4B31-62C36E726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070" y="2710008"/>
            <a:ext cx="2914141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62077-F310-4C05-A296-16BE9B56824B}">
  <ds:schemaRefs>
    <ds:schemaRef ds:uri="http://schemas.microsoft.com/sharepoint/v3"/>
    <ds:schemaRef ds:uri="f66c9f24-4844-4d15-b9ba-64c15d203fe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e074747-d357-474c-8ab5-9b9387a3592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87EA60-FEBB-4DE3-A7B9-045000E16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14546</TotalTime>
  <Words>238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612</cp:revision>
  <cp:lastPrinted>2022-05-10T16:13:47Z</cp:lastPrinted>
  <dcterms:modified xsi:type="dcterms:W3CDTF">2025-06-24T14:01:49Z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