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D7"/>
    <a:srgbClr val="003463"/>
    <a:srgbClr val="0770B1"/>
    <a:srgbClr val="FFFFFF"/>
    <a:srgbClr val="01588E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CE3543-F861-C75C-F28E-949471868691}" v="7" dt="2025-05-06T18:57:30.25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246" autoAdjust="0"/>
  </p:normalViewPr>
  <p:slideViewPr>
    <p:cSldViewPr snapToGrid="0" snapToObjects="1">
      <p:cViewPr varScale="1">
        <p:scale>
          <a:sx n="75" d="100"/>
          <a:sy n="75" d="100"/>
        </p:scale>
        <p:origin x="1536" y="58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57F31E7-A886-49C0-BE67-67FEB3025E91}"/>
              </a:ext>
            </a:extLst>
          </p:cNvPr>
          <p:cNvGrpSpPr/>
          <p:nvPr/>
        </p:nvGrpSpPr>
        <p:grpSpPr>
          <a:xfrm>
            <a:off x="6050333" y="2217672"/>
            <a:ext cx="2575544" cy="3423744"/>
            <a:chOff x="6429836" y="2217672"/>
            <a:chExt cx="2575544" cy="342374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FAD7CDF-948C-4547-B115-DE7D282AAB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02" r="21220"/>
            <a:stretch/>
          </p:blipFill>
          <p:spPr>
            <a:xfrm>
              <a:off x="6429836" y="2217672"/>
              <a:ext cx="1386472" cy="144326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BD10CF-A0D8-497A-9655-8CEADADFE6B8}"/>
                </a:ext>
              </a:extLst>
            </p:cNvPr>
            <p:cNvSpPr txBox="1"/>
            <p:nvPr/>
          </p:nvSpPr>
          <p:spPr>
            <a:xfrm>
              <a:off x="7679458" y="2658442"/>
              <a:ext cx="11095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89"/>
              <a:r>
                <a:rPr lang="en-US" sz="2800" b="1" dirty="0">
                  <a:solidFill>
                    <a:srgbClr val="2DA5D7"/>
                  </a:solidFill>
                  <a:latin typeface="Century Gothic"/>
                  <a:sym typeface="Calibri"/>
                </a:rPr>
                <a:t>+25%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CFE816E-0C97-4E61-BDA7-4F17E28A4AFC}"/>
                </a:ext>
              </a:extLst>
            </p:cNvPr>
            <p:cNvSpPr txBox="1"/>
            <p:nvPr/>
          </p:nvSpPr>
          <p:spPr>
            <a:xfrm>
              <a:off x="7695406" y="4961588"/>
              <a:ext cx="13099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89"/>
              <a:r>
                <a:rPr lang="en-US" sz="2800" b="1" dirty="0">
                  <a:solidFill>
                    <a:srgbClr val="2DA5D7"/>
                  </a:solidFill>
                  <a:latin typeface="Century Gothic"/>
                  <a:sym typeface="Calibri"/>
                </a:rPr>
                <a:t>+106%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6ECCC8-AF39-4BA7-8570-1EAA691FDEC8}"/>
                </a:ext>
              </a:extLst>
            </p:cNvPr>
            <p:cNvSpPr txBox="1"/>
            <p:nvPr/>
          </p:nvSpPr>
          <p:spPr>
            <a:xfrm>
              <a:off x="7714013" y="3807816"/>
              <a:ext cx="11095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89"/>
              <a:r>
                <a:rPr lang="en-US" sz="2800" b="1" dirty="0">
                  <a:solidFill>
                    <a:srgbClr val="2DA5D7"/>
                  </a:solidFill>
                  <a:latin typeface="Century Gothic"/>
                  <a:sym typeface="Calibri"/>
                </a:rPr>
                <a:t>+55%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A8F54A-765F-4301-B2BE-C480F6B28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45" y="4779723"/>
              <a:ext cx="861693" cy="86169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C386B60-CC74-46A1-B0DC-28D899DCB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45" y="3667499"/>
              <a:ext cx="861693" cy="861693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1426763-24FA-4963-81DB-479169793816}"/>
              </a:ext>
            </a:extLst>
          </p:cNvPr>
          <p:cNvCxnSpPr>
            <a:cxnSpLocks/>
          </p:cNvCxnSpPr>
          <p:nvPr/>
        </p:nvCxnSpPr>
        <p:spPr>
          <a:xfrm>
            <a:off x="5529787" y="2695983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TextBox 34">
            <a:extLst>
              <a:ext uri="{FF2B5EF4-FFF2-40B4-BE49-F238E27FC236}">
                <a16:creationId xmlns:a16="http://schemas.microsoft.com/office/drawing/2014/main" id="{1A7D4C9A-7392-4F66-BFB8-AE613B063CF2}"/>
              </a:ext>
            </a:extLst>
          </p:cNvPr>
          <p:cNvSpPr txBox="1"/>
          <p:nvPr/>
        </p:nvSpPr>
        <p:spPr>
          <a:xfrm>
            <a:off x="25005" y="6320627"/>
            <a:ext cx="6960577" cy="484758"/>
          </a:xfrm>
          <a:prstGeom prst="rect">
            <a:avLst/>
          </a:prstGeom>
          <a:noFill/>
        </p:spPr>
        <p:txBody>
          <a:bodyPr wrap="square" lIns="68583" tIns="34295" rIns="68583" bIns="34295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900" dirty="0">
                <a:sym typeface="Calibri"/>
              </a:rPr>
              <a:t>Source: Left: AM/FM radio: Nielsen Comparable Metrics Q3 2024; TV: Nielsen Total Media Fusion 12/1/24-12/28/24 (Total Universe 18+); Podcasts: Edison Research, The Infinite Dial Study 2025; All other channels: 2025 Winter MRI-Simmons USA; Right: 2025 Winter MRI-Simmons USA; *Amazon Prime Music includes Amazon Music Unlimited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1E9156-A3F1-4B6F-85D8-7ED6C1958971}"/>
              </a:ext>
            </a:extLst>
          </p:cNvPr>
          <p:cNvSpPr/>
          <p:nvPr/>
        </p:nvSpPr>
        <p:spPr>
          <a:xfrm>
            <a:off x="220627" y="273640"/>
            <a:ext cx="8702747" cy="56169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457154">
              <a:defRPr/>
            </a:pPr>
            <a:r>
              <a:rPr lang="en-US" sz="3200" b="1" dirty="0">
                <a:solidFill>
                  <a:srgbClr val="01588E"/>
                </a:solidFill>
                <a:ea typeface="+mn-ea"/>
                <a:cs typeface="+mn-cs"/>
                <a:sym typeface="Century Gothic"/>
              </a:rPr>
              <a:t>How AM/FM Radio Elevates the Media Plan</a:t>
            </a:r>
            <a:endParaRPr lang="en-US" sz="3200" kern="1200" dirty="0">
              <a:solidFill>
                <a:srgbClr val="01588E"/>
              </a:solidFill>
              <a:latin typeface="Century Gothic"/>
              <a:ea typeface="Times New Roman" panose="02020603050405020304" pitchFamily="18" charset="0"/>
              <a:cs typeface="+mn-cs"/>
              <a:sym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DED455-5E02-46CD-879C-1A2075A14C33}"/>
              </a:ext>
            </a:extLst>
          </p:cNvPr>
          <p:cNvSpPr txBox="1"/>
          <p:nvPr/>
        </p:nvSpPr>
        <p:spPr>
          <a:xfrm>
            <a:off x="890923" y="1029686"/>
            <a:ext cx="3925628" cy="84637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 defTabSz="685698" hangingPunct="1">
              <a:defRPr/>
            </a:pPr>
            <a:r>
              <a:rPr lang="en-US" sz="1400" b="1" kern="1200" dirty="0">
                <a:solidFill>
                  <a:srgbClr val="2DA5D7"/>
                </a:solidFill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AM/FM radio has the greatest monthly reach across all media</a:t>
            </a:r>
          </a:p>
          <a:p>
            <a:pPr algn="ctr" defTabSz="685698" hangingPunct="1">
              <a:defRPr/>
            </a:pPr>
            <a:endParaRPr lang="en-US" sz="800" b="1" kern="1200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685698" hangingPunct="1">
              <a:defRPr/>
            </a:pPr>
            <a:r>
              <a:rPr lang="en-US" sz="1200" b="1" kern="120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Monthly reach/usage among persons 25-54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42C620-9067-4A36-AF3B-36EC44F9308D}"/>
              </a:ext>
            </a:extLst>
          </p:cNvPr>
          <p:cNvSpPr/>
          <p:nvPr/>
        </p:nvSpPr>
        <p:spPr>
          <a:xfrm>
            <a:off x="5869172" y="1029686"/>
            <a:ext cx="2959133" cy="141577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defTabSz="457189"/>
            <a:r>
              <a:rPr lang="en-US" sz="1400" b="1" kern="1200" dirty="0">
                <a:solidFill>
                  <a:srgbClr val="2DA5D7"/>
                </a:solidFill>
                <a:ea typeface="Verdana" panose="020B0604030504040204" pitchFamily="34" charset="0"/>
                <a:sym typeface="Calibri"/>
              </a:rPr>
              <a:t>AM/FM radio adds significant incremental reach to social media platforms</a:t>
            </a:r>
          </a:p>
          <a:p>
            <a:pPr algn="ctr" defTabSz="685698" hangingPunct="1">
              <a:defRPr/>
            </a:pPr>
            <a:endParaRPr lang="en-US" sz="800" b="1" kern="1200" dirty="0">
              <a:solidFill>
                <a:schemeClr val="tx1"/>
              </a:solidFill>
              <a:ea typeface="Verdana" panose="020B0604030504040204" pitchFamily="34" charset="0"/>
              <a:sym typeface="Calibri"/>
            </a:endParaRPr>
          </a:p>
          <a:p>
            <a:pPr algn="ctr" defTabSz="685698" hangingPunct="1">
              <a:defRPr/>
            </a:pPr>
            <a:r>
              <a:rPr lang="en-US" sz="1200" b="1" kern="1200" dirty="0">
                <a:solidFill>
                  <a:schemeClr val="tx1"/>
                </a:solidFill>
                <a:ea typeface="Verdana"/>
                <a:sym typeface="Calibri"/>
              </a:rPr>
              <a:t>Monthly incremental reach/usage added when AM/FM radio is added among persons 25-54</a:t>
            </a:r>
            <a:endParaRPr lang="en-US" sz="1200" b="1" kern="1200" dirty="0">
              <a:solidFill>
                <a:schemeClr val="tx1"/>
              </a:solidFill>
              <a:ea typeface="Verdan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525152-41B6-0979-F7FA-1E99D60F1E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517" y="1897498"/>
            <a:ext cx="5285690" cy="4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20" ma:contentTypeDescription="Create a new document." ma:contentTypeScope="" ma:versionID="620186c9f6657e51aa37e27a18464ae9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1c0ba853cf84db993336a0c964de4d6a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Props1.xml><?xml version="1.0" encoding="utf-8"?>
<ds:datastoreItem xmlns:ds="http://schemas.openxmlformats.org/officeDocument/2006/customXml" ds:itemID="{8687EA60-FEBB-4DE3-A7B9-045000E162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162077-F310-4C05-A296-16BE9B56824B}">
  <ds:schemaRefs>
    <ds:schemaRef ds:uri="http://schemas.microsoft.com/sharepoint/v3"/>
    <ds:schemaRef ds:uri="f66c9f24-4844-4d15-b9ba-64c15d203fe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e074747-d357-474c-8ab5-9b9387a3592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14501</TotalTime>
  <Words>131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 Vetrano</cp:lastModifiedBy>
  <cp:revision>606</cp:revision>
  <cp:lastPrinted>2022-05-10T16:13:47Z</cp:lastPrinted>
  <dcterms:modified xsi:type="dcterms:W3CDTF">2025-05-06T19:47:56Z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