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469" r:id="rId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15:clr>
            <a:srgbClr val="A4A3A4"/>
          </p15:clr>
        </p15:guide>
        <p15:guide id="2" pos="28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shana Shapiro"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5D7"/>
    <a:srgbClr val="003463"/>
    <a:srgbClr val="0770B1"/>
    <a:srgbClr val="FFFFFF"/>
    <a:srgbClr val="01588E"/>
    <a:srgbClr val="1F8EC5"/>
    <a:srgbClr val="000000"/>
    <a:srgbClr val="929191"/>
    <a:srgbClr val="666666"/>
    <a:srgbClr val="004C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BAD00-9C0F-C445-B4A9-F5720DACEAEB}" v="21" dt="2024-11-21T20:54:03.86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DF"/>
          </a:solidFill>
        </a:fill>
      </a:tcStyle>
    </a:wholeTbl>
    <a:band2H>
      <a:tcTxStyle/>
      <a:tcStyle>
        <a:tcBdr/>
        <a:fill>
          <a:solidFill>
            <a:srgbClr val="E7EA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F2F2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94246" autoAdjust="0"/>
  </p:normalViewPr>
  <p:slideViewPr>
    <p:cSldViewPr snapToGrid="0" snapToObjects="1">
      <p:cViewPr varScale="1">
        <p:scale>
          <a:sx n="60" d="100"/>
          <a:sy n="60" d="100"/>
        </p:scale>
        <p:origin x="1344" y="52"/>
      </p:cViewPr>
      <p:guideLst>
        <p:guide orient="horz"/>
        <p:guide pos="2876"/>
      </p:guideLst>
    </p:cSldViewPr>
  </p:slideViewPr>
  <p:notesTextViewPr>
    <p:cViewPr>
      <p:scale>
        <a:sx n="100" d="100"/>
        <a:sy n="100" d="100"/>
      </p:scale>
      <p:origin x="0" y="0"/>
    </p:cViewPr>
  </p:notesTextViewPr>
  <p:sorterViewPr>
    <p:cViewPr>
      <p:scale>
        <a:sx n="200" d="100"/>
        <a:sy n="200" d="100"/>
      </p:scale>
      <p:origin x="0" y="680"/>
    </p:cViewPr>
  </p:sorterViewPr>
  <p:notesViewPr>
    <p:cSldViewPr snapToGrid="0" snapToObjects="1">
      <p:cViewPr varScale="1">
        <p:scale>
          <a:sx n="114" d="100"/>
          <a:sy n="114" d="100"/>
        </p:scale>
        <p:origin x="-53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86493" tIns="43247" rIns="86493" bIns="43247"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56595"/>
          </a:xfrm>
          <a:prstGeom prst="rect">
            <a:avLst/>
          </a:prstGeom>
        </p:spPr>
        <p:txBody>
          <a:bodyPr vert="horz" lIns="86493" tIns="43247" rIns="86493" bIns="43247" rtlCol="0"/>
          <a:lstStyle>
            <a:lvl1pPr algn="r">
              <a:defRPr sz="1100"/>
            </a:lvl1pPr>
          </a:lstStyle>
          <a:p>
            <a:fld id="{661F8516-2899-B645-A02E-84909ADB0A76}" type="datetimeFigureOut">
              <a:rPr lang="en-US" smtClean="0"/>
              <a:t>4/7/2025</a:t>
            </a:fld>
            <a:endParaRPr lang="en-US"/>
          </a:p>
        </p:txBody>
      </p:sp>
      <p:sp>
        <p:nvSpPr>
          <p:cNvPr id="4" name="Footer Placeholder 3"/>
          <p:cNvSpPr>
            <a:spLocks noGrp="1"/>
          </p:cNvSpPr>
          <p:nvPr>
            <p:ph type="ftr" sz="quarter" idx="2"/>
          </p:nvPr>
        </p:nvSpPr>
        <p:spPr>
          <a:xfrm>
            <a:off x="0" y="8685894"/>
            <a:ext cx="2972098" cy="456595"/>
          </a:xfrm>
          <a:prstGeom prst="rect">
            <a:avLst/>
          </a:prstGeom>
        </p:spPr>
        <p:txBody>
          <a:bodyPr vert="horz" lIns="86493" tIns="43247" rIns="86493" bIns="43247"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685894"/>
            <a:ext cx="2972098" cy="456595"/>
          </a:xfrm>
          <a:prstGeom prst="rect">
            <a:avLst/>
          </a:prstGeom>
        </p:spPr>
        <p:txBody>
          <a:bodyPr vert="horz" lIns="86493" tIns="43247" rIns="86493" bIns="43247" rtlCol="0" anchor="b"/>
          <a:lstStyle>
            <a:lvl1pPr algn="r">
              <a:defRPr sz="1100"/>
            </a:lvl1pPr>
          </a:lstStyle>
          <a:p>
            <a:fld id="{E0A25E00-2D9F-B043-A07D-560D63B3EDF4}" type="slidenum">
              <a:rPr lang="en-US" smtClean="0"/>
              <a:t>‹#›</a:t>
            </a:fld>
            <a:endParaRPr lang="en-US"/>
          </a:p>
        </p:txBody>
      </p:sp>
    </p:spTree>
    <p:extLst>
      <p:ext uri="{BB962C8B-B14F-4D97-AF65-F5344CB8AC3E}">
        <p14:creationId xmlns:p14="http://schemas.microsoft.com/office/powerpoint/2010/main" val="1966049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4588" y="685800"/>
            <a:ext cx="4570412" cy="3429000"/>
          </a:xfrm>
          <a:prstGeom prst="rect">
            <a:avLst/>
          </a:prstGeom>
        </p:spPr>
        <p:txBody>
          <a:bodyPr lIns="91418" tIns="45710" rIns="91418" bIns="45710"/>
          <a:lstStyle/>
          <a:p>
            <a:endParaRPr/>
          </a:p>
        </p:txBody>
      </p:sp>
      <p:sp>
        <p:nvSpPr>
          <p:cNvPr id="95" name="Shape 95"/>
          <p:cNvSpPr>
            <a:spLocks noGrp="1"/>
          </p:cNvSpPr>
          <p:nvPr>
            <p:ph type="body" sz="quarter" idx="1"/>
          </p:nvPr>
        </p:nvSpPr>
        <p:spPr>
          <a:xfrm>
            <a:off x="914400" y="4343400"/>
            <a:ext cx="5029200" cy="4114800"/>
          </a:xfrm>
          <a:prstGeom prst="rect">
            <a:avLst/>
          </a:prstGeom>
        </p:spPr>
        <p:txBody>
          <a:bodyPr lIns="91418" tIns="45710" rIns="91418" bIns="45710"/>
          <a:lstStyle/>
          <a:p>
            <a:endParaRPr/>
          </a:p>
        </p:txBody>
      </p:sp>
    </p:spTree>
    <p:extLst>
      <p:ext uri="{BB962C8B-B14F-4D97-AF65-F5344CB8AC3E}">
        <p14:creationId xmlns:p14="http://schemas.microsoft.com/office/powerpoint/2010/main" val="2841518074"/>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962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hotos">
    <p:spTree>
      <p:nvGrpSpPr>
        <p:cNvPr id="1" name=""/>
        <p:cNvGrpSpPr/>
        <p:nvPr/>
      </p:nvGrpSpPr>
      <p:grpSpPr>
        <a:xfrm>
          <a:off x="0" y="0"/>
          <a:ext cx="0" cy="0"/>
          <a:chOff x="0" y="0"/>
          <a:chExt cx="0" cy="0"/>
        </a:xfrm>
      </p:grpSpPr>
      <p:pic>
        <p:nvPicPr>
          <p:cNvPr id="2" name="Picture 1" descr="CoverImage_10x7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Cumulus_Curv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7536" y="-1"/>
            <a:ext cx="6125608" cy="6858001"/>
          </a:xfrm>
          <a:prstGeom prst="rect">
            <a:avLst/>
          </a:prstGeom>
        </p:spPr>
      </p:pic>
    </p:spTree>
    <p:extLst>
      <p:ext uri="{BB962C8B-B14F-4D97-AF65-F5344CB8AC3E}">
        <p14:creationId xmlns:p14="http://schemas.microsoft.com/office/powerpoint/2010/main" val="25874265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White Footer">
    <p:spTree>
      <p:nvGrpSpPr>
        <p:cNvPr id="1" name=""/>
        <p:cNvGrpSpPr/>
        <p:nvPr/>
      </p:nvGrpSpPr>
      <p:grpSpPr>
        <a:xfrm>
          <a:off x="0" y="0"/>
          <a:ext cx="0" cy="0"/>
          <a:chOff x="0" y="0"/>
          <a:chExt cx="0" cy="0"/>
        </a:xfrm>
      </p:grpSpPr>
      <p:pic>
        <p:nvPicPr>
          <p:cNvPr id="10" name="Picture 9" descr="Cumulus-WhiteBKG.jpg"/>
          <p:cNvPicPr>
            <a:picLocks noChangeAspect="1"/>
          </p:cNvPicPr>
          <p:nvPr userDrawn="1"/>
        </p:nvPicPr>
        <p:blipFill rotWithShape="1">
          <a:blip r:embed="rId2">
            <a:extLst>
              <a:ext uri="{28A0092B-C50C-407E-A947-70E740481C1C}">
                <a14:useLocalDpi xmlns:a14="http://schemas.microsoft.com/office/drawing/2010/main" val="0"/>
              </a:ext>
            </a:extLst>
          </a:blip>
          <a:srcRect t="80741"/>
          <a:stretch/>
        </p:blipFill>
        <p:spPr>
          <a:xfrm>
            <a:off x="1" y="5537200"/>
            <a:ext cx="9135879" cy="1320800"/>
          </a:xfrm>
          <a:prstGeom prst="rect">
            <a:avLst/>
          </a:prstGeom>
        </p:spPr>
      </p:pic>
      <p:cxnSp>
        <p:nvCxnSpPr>
          <p:cNvPr id="5" name="Straight Connector 4"/>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3" name="Content Placeholder 2"/>
          <p:cNvSpPr>
            <a:spLocks noGrp="1"/>
          </p:cNvSpPr>
          <p:nvPr>
            <p:ph sz="quarter" idx="10"/>
          </p:nvPr>
        </p:nvSpPr>
        <p:spPr>
          <a:xfrm>
            <a:off x="377826" y="1422400"/>
            <a:ext cx="8423275" cy="4639733"/>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cxnSp>
        <p:nvCxnSpPr>
          <p:cNvPr id="8" name="Straight Connector 7"/>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1" name="Shape 2"/>
          <p:cNvSpPr>
            <a:spLocks noGrp="1"/>
          </p:cNvSpPr>
          <p:nvPr>
            <p:ph type="title"/>
          </p:nvPr>
        </p:nvSpPr>
        <p:spPr>
          <a:xfrm>
            <a:off x="407988" y="274639"/>
            <a:ext cx="8443912" cy="7921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defRPr sz="3200"/>
            </a:lvl1pPr>
          </a:lstStyle>
          <a:p>
            <a:r>
              <a:rPr dirty="0"/>
              <a:t>Title Text</a:t>
            </a:r>
          </a:p>
        </p:txBody>
      </p:sp>
      <p:pic>
        <p:nvPicPr>
          <p:cNvPr id="12" name="Picture 11" descr="CRSG_DCM-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8083" y="6448720"/>
            <a:ext cx="959990" cy="321117"/>
          </a:xfrm>
          <a:prstGeom prst="rect">
            <a:avLst/>
          </a:prstGeom>
        </p:spPr>
      </p:pic>
    </p:spTree>
    <p:extLst>
      <p:ext uri="{BB962C8B-B14F-4D97-AF65-F5344CB8AC3E}">
        <p14:creationId xmlns:p14="http://schemas.microsoft.com/office/powerpoint/2010/main" val="7523194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lue Footer">
    <p:spTree>
      <p:nvGrpSpPr>
        <p:cNvPr id="1" name=""/>
        <p:cNvGrpSpPr/>
        <p:nvPr/>
      </p:nvGrpSpPr>
      <p:grpSpPr>
        <a:xfrm>
          <a:off x="0" y="0"/>
          <a:ext cx="0" cy="0"/>
          <a:chOff x="0" y="0"/>
          <a:chExt cx="0" cy="0"/>
        </a:xfrm>
      </p:grpSpPr>
      <p:pic>
        <p:nvPicPr>
          <p:cNvPr id="5" name="image5.png"/>
          <p:cNvPicPr>
            <a:picLocks noChangeAspect="1"/>
          </p:cNvPicPr>
          <p:nvPr userDrawn="1"/>
        </p:nvPicPr>
        <p:blipFill>
          <a:blip r:embed="rId2">
            <a:extLst>
              <a:ext uri="{28A0092B-C50C-407E-A947-70E740481C1C}">
                <a14:useLocalDpi xmlns:a14="http://schemas.microsoft.com/office/drawing/2010/main" val="0"/>
              </a:ext>
            </a:extLst>
          </a:blip>
          <a:srcRect l="12720" r="12521"/>
          <a:stretch>
            <a:fillRect/>
          </a:stretch>
        </p:blipFill>
        <p:spPr bwMode="auto">
          <a:xfrm>
            <a:off x="-1588" y="0"/>
            <a:ext cx="9145588"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3" name="Straight Connector 2"/>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2" name="Shape 2"/>
          <p:cNvSpPr>
            <a:spLocks noGrp="1"/>
          </p:cNvSpPr>
          <p:nvPr>
            <p:ph type="title"/>
          </p:nvPr>
        </p:nvSpPr>
        <p:spPr>
          <a:xfrm>
            <a:off x="407988" y="274639"/>
            <a:ext cx="8443912" cy="7921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defRPr sz="3200"/>
            </a:lvl1pPr>
          </a:lstStyle>
          <a:p>
            <a:r>
              <a:rPr dirty="0"/>
              <a:t>Title Text</a:t>
            </a:r>
          </a:p>
        </p:txBody>
      </p:sp>
      <p:sp>
        <p:nvSpPr>
          <p:cNvPr id="13" name="Shape 3"/>
          <p:cNvSpPr>
            <a:spLocks noGrp="1"/>
          </p:cNvSpPr>
          <p:nvPr>
            <p:ph idx="1"/>
          </p:nvPr>
        </p:nvSpPr>
        <p:spPr>
          <a:xfrm>
            <a:off x="407988" y="1333500"/>
            <a:ext cx="8443912" cy="479266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4026790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nfographic">
    <p:spTree>
      <p:nvGrpSpPr>
        <p:cNvPr id="1" name=""/>
        <p:cNvGrpSpPr/>
        <p:nvPr/>
      </p:nvGrpSpPr>
      <p:grpSpPr>
        <a:xfrm>
          <a:off x="0" y="0"/>
          <a:ext cx="0" cy="0"/>
          <a:chOff x="0" y="0"/>
          <a:chExt cx="0" cy="0"/>
        </a:xfrm>
      </p:grpSpPr>
      <p:pic>
        <p:nvPicPr>
          <p:cNvPr id="36" name="image1.jpeg" descr="Blue.jpg"/>
          <p:cNvPicPr>
            <a:picLocks noChangeAspect="1"/>
          </p:cNvPicPr>
          <p:nvPr/>
        </p:nvPicPr>
        <p:blipFill>
          <a:blip r:embed="rId2"/>
          <a:stretch>
            <a:fillRect/>
          </a:stretch>
        </p:blipFill>
        <p:spPr>
          <a:xfrm>
            <a:off x="2" y="1202266"/>
            <a:ext cx="9144004" cy="5068625"/>
          </a:xfrm>
          <a:prstGeom prst="rect">
            <a:avLst/>
          </a:prstGeom>
          <a:ln w="12700">
            <a:miter lim="400000"/>
          </a:ln>
        </p:spPr>
      </p:pic>
      <p:pic>
        <p:nvPicPr>
          <p:cNvPr id="4" name="image20.jpeg" descr="Image15.jpg"/>
          <p:cNvPicPr>
            <a:picLocks noChangeAspect="1"/>
          </p:cNvPicPr>
          <p:nvPr userDrawn="1"/>
        </p:nvPicPr>
        <p:blipFill rotWithShape="1">
          <a:blip r:embed="rId3"/>
          <a:srcRect l="9035" t="5914" r="1465"/>
          <a:stretch/>
        </p:blipFill>
        <p:spPr>
          <a:xfrm>
            <a:off x="-1" y="1202266"/>
            <a:ext cx="9144001" cy="5080001"/>
          </a:xfrm>
          <a:prstGeom prst="rect">
            <a:avLst/>
          </a:prstGeom>
          <a:ln w="12700">
            <a:miter lim="400000"/>
          </a:ln>
        </p:spPr>
      </p:pic>
      <p:sp>
        <p:nvSpPr>
          <p:cNvPr id="6"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sp>
        <p:nvSpPr>
          <p:cNvPr id="7" name="Content Placeholder 2"/>
          <p:cNvSpPr>
            <a:spLocks noGrp="1"/>
          </p:cNvSpPr>
          <p:nvPr>
            <p:ph sz="quarter" idx="10"/>
          </p:nvPr>
        </p:nvSpPr>
        <p:spPr>
          <a:xfrm>
            <a:off x="377826" y="1422400"/>
            <a:ext cx="8423275" cy="4639733"/>
          </a:xfr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2"/>
          <p:cNvSpPr>
            <a:spLocks noGrp="1"/>
          </p:cNvSpPr>
          <p:nvPr>
            <p:ph type="title"/>
          </p:nvPr>
        </p:nvSpPr>
        <p:spPr>
          <a:xfrm>
            <a:off x="407988" y="274639"/>
            <a:ext cx="8443912" cy="7921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defRPr sz="3200"/>
            </a:lvl1pPr>
          </a:lstStyle>
          <a:p>
            <a:r>
              <a:rPr dirty="0"/>
              <a:t>Title Text</a:t>
            </a:r>
          </a:p>
        </p:txBody>
      </p:sp>
      <p:pic>
        <p:nvPicPr>
          <p:cNvPr id="9" name="Picture 8" descr="CRSG_DCM-Horizonta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8083" y="6448720"/>
            <a:ext cx="959990" cy="321117"/>
          </a:xfrm>
          <a:prstGeom prst="rect">
            <a:avLst/>
          </a:prstGeom>
        </p:spPr>
      </p:pic>
    </p:spTree>
    <p:extLst>
      <p:ext uri="{BB962C8B-B14F-4D97-AF65-F5344CB8AC3E}">
        <p14:creationId xmlns:p14="http://schemas.microsoft.com/office/powerpoint/2010/main" val="4680430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nly - No Text ">
    <p:spTree>
      <p:nvGrpSpPr>
        <p:cNvPr id="1" name=""/>
        <p:cNvGrpSpPr/>
        <p:nvPr/>
      </p:nvGrpSpPr>
      <p:grpSpPr>
        <a:xfrm>
          <a:off x="0" y="0"/>
          <a:ext cx="0" cy="0"/>
          <a:chOff x="0" y="0"/>
          <a:chExt cx="0" cy="0"/>
        </a:xfrm>
      </p:grpSpPr>
      <p:pic>
        <p:nvPicPr>
          <p:cNvPr id="5" name="image5.png"/>
          <p:cNvPicPr>
            <a:picLocks noChangeAspect="1"/>
          </p:cNvPicPr>
          <p:nvPr userDrawn="1"/>
        </p:nvPicPr>
        <p:blipFill>
          <a:blip r:embed="rId2">
            <a:extLst>
              <a:ext uri="{28A0092B-C50C-407E-A947-70E740481C1C}">
                <a14:useLocalDpi xmlns:a14="http://schemas.microsoft.com/office/drawing/2010/main" val="0"/>
              </a:ext>
            </a:extLst>
          </a:blip>
          <a:srcRect l="12720" r="12521"/>
          <a:stretch>
            <a:fillRect/>
          </a:stretch>
        </p:blipFill>
        <p:spPr bwMode="auto">
          <a:xfrm>
            <a:off x="-1588" y="0"/>
            <a:ext cx="9145588"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8" name="Straight Connector 7"/>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7"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pic>
        <p:nvPicPr>
          <p:cNvPr id="9" name="Picture 8" descr="CRSG_DCM-Horizont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3309" y="6475741"/>
            <a:ext cx="1006055" cy="274779"/>
          </a:xfrm>
          <a:prstGeom prst="rect">
            <a:avLst/>
          </a:prstGeom>
        </p:spPr>
      </p:pic>
    </p:spTree>
    <p:extLst>
      <p:ext uri="{BB962C8B-B14F-4D97-AF65-F5344CB8AC3E}">
        <p14:creationId xmlns:p14="http://schemas.microsoft.com/office/powerpoint/2010/main" val="35910819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nly - No Text #2">
    <p:spTree>
      <p:nvGrpSpPr>
        <p:cNvPr id="1" name=""/>
        <p:cNvGrpSpPr/>
        <p:nvPr/>
      </p:nvGrpSpPr>
      <p:grpSpPr>
        <a:xfrm>
          <a:off x="0" y="0"/>
          <a:ext cx="0" cy="0"/>
          <a:chOff x="0" y="0"/>
          <a:chExt cx="0" cy="0"/>
        </a:xfrm>
      </p:grpSpPr>
      <p:pic>
        <p:nvPicPr>
          <p:cNvPr id="10" name="Picture 9" descr="Cumulus-WhiteBKG.jpg"/>
          <p:cNvPicPr>
            <a:picLocks noChangeAspect="1"/>
          </p:cNvPicPr>
          <p:nvPr userDrawn="1"/>
        </p:nvPicPr>
        <p:blipFill rotWithShape="1">
          <a:blip r:embed="rId2">
            <a:extLst>
              <a:ext uri="{28A0092B-C50C-407E-A947-70E740481C1C}">
                <a14:useLocalDpi xmlns:a14="http://schemas.microsoft.com/office/drawing/2010/main" val="0"/>
              </a:ext>
            </a:extLst>
          </a:blip>
          <a:srcRect t="80741"/>
          <a:stretch/>
        </p:blipFill>
        <p:spPr>
          <a:xfrm>
            <a:off x="1" y="5537200"/>
            <a:ext cx="9135879" cy="1320800"/>
          </a:xfrm>
          <a:prstGeom prst="rect">
            <a:avLst/>
          </a:prstGeom>
        </p:spPr>
      </p:pic>
      <p:cxnSp>
        <p:nvCxnSpPr>
          <p:cNvPr id="5" name="Straight Connector 4"/>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1"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pic>
        <p:nvPicPr>
          <p:cNvPr id="6" name="Picture 5" descr="CRSG_DCM-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8083" y="6448720"/>
            <a:ext cx="959990" cy="321117"/>
          </a:xfrm>
          <a:prstGeom prst="rect">
            <a:avLst/>
          </a:prstGeom>
        </p:spPr>
      </p:pic>
    </p:spTree>
    <p:extLst>
      <p:ext uri="{BB962C8B-B14F-4D97-AF65-F5344CB8AC3E}">
        <p14:creationId xmlns:p14="http://schemas.microsoft.com/office/powerpoint/2010/main" val="26551927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4" name="Picture 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0"/>
            <a:ext cx="9144000" cy="6858000"/>
          </a:xfrm>
          <a:prstGeom prst="rect">
            <a:avLst/>
          </a:prstGeom>
        </p:spPr>
      </p:pic>
      <p:pic>
        <p:nvPicPr>
          <p:cNvPr id="8" name="Picture 7" descr="Cumulus_Curv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393" y="-2"/>
            <a:ext cx="6125608" cy="6858001"/>
          </a:xfrm>
          <a:prstGeom prst="rect">
            <a:avLst/>
          </a:prstGeom>
        </p:spPr>
      </p:pic>
      <p:sp>
        <p:nvSpPr>
          <p:cNvPr id="11" name="Shape 2"/>
          <p:cNvSpPr>
            <a:spLocks noGrp="1"/>
          </p:cNvSpPr>
          <p:nvPr>
            <p:ph type="title"/>
          </p:nvPr>
        </p:nvSpPr>
        <p:spPr>
          <a:xfrm>
            <a:off x="4762500" y="2715420"/>
            <a:ext cx="3708400" cy="7921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a:defRPr sz="5400"/>
            </a:lvl1pPr>
          </a:lstStyle>
          <a:p>
            <a:r>
              <a:rPr dirty="0"/>
              <a:t>Title Text</a:t>
            </a:r>
          </a:p>
        </p:txBody>
      </p:sp>
      <p:sp>
        <p:nvSpPr>
          <p:cNvPr id="9" name="Shape 13"/>
          <p:cNvSpPr txBox="1">
            <a:spLocks/>
          </p:cNvSpPr>
          <p:nvPr userDrawn="1"/>
        </p:nvSpPr>
        <p:spPr>
          <a:xfrm>
            <a:off x="0"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r"/>
            <a:fld id="{86CB4B4D-7CA3-9044-876B-883B54F8677D}" type="slidenum">
              <a:rPr lang="en-US" smtClean="0"/>
              <a:pPr algn="r"/>
              <a:t>‹#›</a:t>
            </a:fld>
            <a:endParaRPr lang="en-US" dirty="0"/>
          </a:p>
        </p:txBody>
      </p:sp>
      <p:pic>
        <p:nvPicPr>
          <p:cNvPr id="12" name="Picture 11" descr="CRSG_DCM-Horizontal-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3530" y="6425229"/>
            <a:ext cx="1006055" cy="274779"/>
          </a:xfrm>
          <a:prstGeom prst="rect">
            <a:avLst/>
          </a:prstGeom>
        </p:spPr>
      </p:pic>
    </p:spTree>
    <p:extLst>
      <p:ext uri="{BB962C8B-B14F-4D97-AF65-F5344CB8AC3E}">
        <p14:creationId xmlns:p14="http://schemas.microsoft.com/office/powerpoint/2010/main" val="18472433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 Thank You #2">
    <p:spTree>
      <p:nvGrpSpPr>
        <p:cNvPr id="1" name=""/>
        <p:cNvGrpSpPr/>
        <p:nvPr/>
      </p:nvGrpSpPr>
      <p:grpSpPr>
        <a:xfrm>
          <a:off x="0" y="0"/>
          <a:ext cx="0" cy="0"/>
          <a:chOff x="0" y="0"/>
          <a:chExt cx="0" cy="0"/>
        </a:xfrm>
      </p:grpSpPr>
      <p:pic>
        <p:nvPicPr>
          <p:cNvPr id="7" name="image20.jpeg" descr="Image15.jpg"/>
          <p:cNvPicPr>
            <a:picLocks noChangeAspect="1"/>
          </p:cNvPicPr>
          <p:nvPr userDrawn="1"/>
        </p:nvPicPr>
        <p:blipFill rotWithShape="1">
          <a:blip r:embed="rId2"/>
          <a:srcRect l="9035" t="5914" r="1465"/>
          <a:stretch/>
        </p:blipFill>
        <p:spPr>
          <a:xfrm>
            <a:off x="-1" y="1206500"/>
            <a:ext cx="9144001" cy="5080001"/>
          </a:xfrm>
          <a:prstGeom prst="rect">
            <a:avLst/>
          </a:prstGeom>
          <a:ln w="12700">
            <a:miter lim="400000"/>
          </a:ln>
        </p:spPr>
      </p:pic>
    </p:spTree>
    <p:extLst>
      <p:ext uri="{BB962C8B-B14F-4D97-AF65-F5344CB8AC3E}">
        <p14:creationId xmlns:p14="http://schemas.microsoft.com/office/powerpoint/2010/main" val="32084054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BLANK NO COPY OR ARTWOR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2241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0"/>
            <a:ext cx="8229600" cy="452596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553200" y="6356353"/>
            <a:ext cx="264733" cy="261606"/>
          </a:xfrm>
          <a:prstGeom prst="rect">
            <a:avLst/>
          </a:prstGeom>
          <a:ln w="12700">
            <a:miter lim="400000"/>
          </a:ln>
        </p:spPr>
        <p:txBody>
          <a:bodyPr wrap="none" lIns="45718" tIns="45718" rIns="45718" bIns="45718">
            <a:spAutoFit/>
          </a:bodyPr>
          <a:lstStyle>
            <a:lvl1pPr>
              <a:defRPr sz="1100">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77" r:id="rId1"/>
    <p:sldLayoutId id="2147483668" r:id="rId2"/>
    <p:sldLayoutId id="2147483670" r:id="rId3"/>
    <p:sldLayoutId id="2147483675" r:id="rId4"/>
    <p:sldLayoutId id="2147483673" r:id="rId5"/>
    <p:sldLayoutId id="2147483672" r:id="rId6"/>
    <p:sldLayoutId id="2147483674" r:id="rId7"/>
    <p:sldLayoutId id="2147483676" r:id="rId8"/>
    <p:sldLayoutId id="2147483671" r:id="rId9"/>
  </p:sldLayoutIdLst>
  <p:transition spd="med"/>
  <p:txStyles>
    <p:titleStyle>
      <a:lvl1pPr marL="0" marR="0" indent="0" algn="ctr" defTabSz="457200" rtl="0" latinLnBrk="0">
        <a:lnSpc>
          <a:spcPct val="100000"/>
        </a:lnSpc>
        <a:spcBef>
          <a:spcPts val="0"/>
        </a:spcBef>
        <a:spcAft>
          <a:spcPts val="0"/>
        </a:spcAft>
        <a:buClrTx/>
        <a:buSzTx/>
        <a:buFontTx/>
        <a:buNone/>
        <a:tabLst/>
        <a:defRPr sz="3200" b="1" i="0" u="none" strike="noStrike" cap="none" spc="0" baseline="0">
          <a:ln>
            <a:noFill/>
          </a:ln>
          <a:solidFill>
            <a:schemeClr val="accent1"/>
          </a:solidFill>
          <a:uFillTx/>
          <a:latin typeface="Century Gothic"/>
          <a:ea typeface="Century Gothic"/>
          <a:cs typeface="Century Gothic"/>
          <a:sym typeface="Century Gothic"/>
        </a:defRPr>
      </a:lvl1pPr>
      <a:lvl2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2pPr>
      <a:lvl3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3pPr>
      <a:lvl4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4pPr>
      <a:lvl5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5pPr>
      <a:lvl6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6pPr>
      <a:lvl7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7pPr>
      <a:lvl8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8pPr>
      <a:lvl9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9pPr>
    </p:titleStyle>
    <p:bodyStyle>
      <a:lvl1pPr marL="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1pPr>
      <a:lvl2pPr marL="4572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2pPr>
      <a:lvl3pPr marL="9144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3pPr>
      <a:lvl4pPr marL="13716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4pPr>
      <a:lvl5pPr marL="18288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5pPr>
      <a:lvl6pPr marL="2491738" marR="0" indent="-205738"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6pPr>
      <a:lvl7pPr marL="2948938" marR="0" indent="-205738"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7pPr>
      <a:lvl8pPr marL="3406140" marR="0" indent="-205738"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8pPr>
      <a:lvl9pPr marL="3863340" marR="0" indent="-205740"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9pPr>
    </p:bodyStyle>
    <p:otherStyle>
      <a:lvl1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87562" y="6126052"/>
            <a:ext cx="1863129" cy="646327"/>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a:ea typeface="+mn-ea"/>
                <a:cs typeface="+mn-cs"/>
              </a:rPr>
              <a:t>INSERT STATION LOGO HERE</a:t>
            </a:r>
            <a:endParaRPr kumimoji="0" lang="en-US" sz="1800" b="0" i="0" u="none" strike="noStrike" kern="1200" cap="none" spc="0" normalizeH="0" baseline="0" noProof="0" dirty="0">
              <a:ln>
                <a:noFill/>
              </a:ln>
              <a:solidFill>
                <a:srgbClr val="FF0000"/>
              </a:solidFill>
              <a:effectLst/>
              <a:uLnTx/>
              <a:uFillTx/>
              <a:latin typeface="Century Gothic"/>
              <a:ea typeface="+mn-ea"/>
              <a:cs typeface="+mn-cs"/>
              <a:sym typeface="Helvetica"/>
            </a:endParaRPr>
          </a:p>
        </p:txBody>
      </p:sp>
      <p:cxnSp>
        <p:nvCxnSpPr>
          <p:cNvPr id="55" name="Straight Connector 54">
            <a:extLst>
              <a:ext uri="{FF2B5EF4-FFF2-40B4-BE49-F238E27FC236}">
                <a16:creationId xmlns:a16="http://schemas.microsoft.com/office/drawing/2014/main" id="{51426763-24FA-4963-81DB-479169793816}"/>
              </a:ext>
            </a:extLst>
          </p:cNvPr>
          <p:cNvCxnSpPr>
            <a:cxnSpLocks/>
          </p:cNvCxnSpPr>
          <p:nvPr/>
        </p:nvCxnSpPr>
        <p:spPr>
          <a:xfrm>
            <a:off x="4572000" y="2881864"/>
            <a:ext cx="0" cy="2525662"/>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25" name="TextBox 34">
            <a:extLst>
              <a:ext uri="{FF2B5EF4-FFF2-40B4-BE49-F238E27FC236}">
                <a16:creationId xmlns:a16="http://schemas.microsoft.com/office/drawing/2014/main" id="{1A7D4C9A-7392-4F66-BFB8-AE613B063CF2}"/>
              </a:ext>
            </a:extLst>
          </p:cNvPr>
          <p:cNvSpPr txBox="1"/>
          <p:nvPr/>
        </p:nvSpPr>
        <p:spPr>
          <a:xfrm>
            <a:off x="25005" y="6355706"/>
            <a:ext cx="6960577" cy="428332"/>
          </a:xfrm>
          <a:prstGeom prst="rect">
            <a:avLst/>
          </a:prstGeom>
          <a:noFill/>
        </p:spPr>
        <p:txBody>
          <a:bodyPr wrap="square" lIns="68583" tIns="34295" rIns="68583" bIns="34295"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00"/>
              </a:lnSpc>
              <a:defRPr/>
            </a:pPr>
            <a:r>
              <a:rPr lang="en-US" sz="700" dirty="0">
                <a:sym typeface="Calibri"/>
              </a:rPr>
              <a:t>Source: Left: Advertiser Perceptions, February 2025, 301 marketer and media agencies surveyed, Base: Total Respondents; Q: Please assign a percentage to each of the following campaign attributes based on how much you feel each contributes to driving sales; Right: </a:t>
            </a:r>
            <a:r>
              <a:rPr lang="en-US" sz="700" dirty="0" err="1">
                <a:sym typeface="Calibri"/>
              </a:rPr>
              <a:t>NCSolutions</a:t>
            </a:r>
            <a:r>
              <a:rPr lang="en-US" sz="700" dirty="0">
                <a:sym typeface="Calibri"/>
              </a:rPr>
              <a:t>, Five Keys to Advertising Effectiveness, 2023: </a:t>
            </a:r>
            <a:r>
              <a:rPr lang="en-US" sz="700" dirty="0" err="1">
                <a:sym typeface="Calibri"/>
              </a:rPr>
              <a:t>NCSolutions</a:t>
            </a:r>
            <a:r>
              <a:rPr lang="en-US" sz="700" dirty="0">
                <a:sym typeface="Calibri"/>
              </a:rPr>
              <a:t> analyzed nearly 450 CPG campaigns across both digital and TV, using NCS Sales Effect to measure results. Each campaign was evaluated according to the 18 features that represent the five keys of advertising; Analytic Partners, 20 Insights for 20 Years​</a:t>
            </a:r>
          </a:p>
        </p:txBody>
      </p:sp>
      <p:sp>
        <p:nvSpPr>
          <p:cNvPr id="26" name="TextBox 25">
            <a:extLst>
              <a:ext uri="{FF2B5EF4-FFF2-40B4-BE49-F238E27FC236}">
                <a16:creationId xmlns:a16="http://schemas.microsoft.com/office/drawing/2014/main" id="{C6C8E33B-1190-4DE1-9C8C-991B8608DAC8}"/>
              </a:ext>
            </a:extLst>
          </p:cNvPr>
          <p:cNvSpPr txBox="1"/>
          <p:nvPr/>
        </p:nvSpPr>
        <p:spPr>
          <a:xfrm>
            <a:off x="4850039" y="1419987"/>
            <a:ext cx="3957483" cy="884850"/>
          </a:xfrm>
          <a:prstGeom prst="rect">
            <a:avLst/>
          </a:prstGeom>
          <a:noFill/>
        </p:spPr>
        <p:txBody>
          <a:bodyPr wrap="square" lIns="91432" tIns="45716" rIns="91432" bIns="45716" rtlCol="0">
            <a:spAutoFit/>
          </a:bodyPr>
          <a:lstStyle/>
          <a:p>
            <a:pPr algn="ctr" defTabSz="685698" hangingPunct="1">
              <a:defRPr/>
            </a:pPr>
            <a:r>
              <a:rPr lang="en-US" sz="2000" b="1" kern="1200" dirty="0">
                <a:solidFill>
                  <a:srgbClr val="2DA5D7"/>
                </a:solidFill>
                <a:latin typeface="Century Gothic"/>
                <a:ea typeface="Verdana" panose="020B0604030504040204" pitchFamily="34" charset="0"/>
                <a:cs typeface="Verdana" panose="020B0604030504040204" pitchFamily="34" charset="0"/>
                <a:sym typeface="Calibri"/>
              </a:rPr>
              <a:t>Reality</a:t>
            </a:r>
          </a:p>
          <a:p>
            <a:pPr algn="ctr" defTabSz="685698" hangingPunct="1">
              <a:defRPr/>
            </a:pPr>
            <a:r>
              <a:rPr lang="en-US" sz="1050" b="1" kern="1200" dirty="0" err="1">
                <a:solidFill>
                  <a:schemeClr val="tx1"/>
                </a:solidFill>
                <a:latin typeface="Century Gothic"/>
                <a:ea typeface="Verdana" panose="020B0604030504040204" pitchFamily="34" charset="0"/>
                <a:cs typeface="Verdana" panose="020B0604030504040204" pitchFamily="34" charset="0"/>
                <a:sym typeface="Calibri"/>
              </a:rPr>
              <a:t>NCSolutions</a:t>
            </a:r>
            <a:r>
              <a:rPr lang="en-US" sz="1050" b="1" kern="1200" dirty="0">
                <a:solidFill>
                  <a:schemeClr val="tx1"/>
                </a:solidFill>
                <a:latin typeface="Century Gothic"/>
                <a:ea typeface="Verdana" panose="020B0604030504040204" pitchFamily="34" charset="0"/>
                <a:cs typeface="Verdana" panose="020B0604030504040204" pitchFamily="34" charset="0"/>
                <a:sym typeface="Calibri"/>
              </a:rPr>
              <a:t> study of nearly 450 advertising campaigns and elements that contribute to sales lift on all major media platforms </a:t>
            </a:r>
          </a:p>
        </p:txBody>
      </p:sp>
      <p:sp>
        <p:nvSpPr>
          <p:cNvPr id="28" name="Rectangle 27">
            <a:extLst>
              <a:ext uri="{FF2B5EF4-FFF2-40B4-BE49-F238E27FC236}">
                <a16:creationId xmlns:a16="http://schemas.microsoft.com/office/drawing/2014/main" id="{EC1E9156-A3F1-4B6F-85D8-7ED6C1958971}"/>
              </a:ext>
            </a:extLst>
          </p:cNvPr>
          <p:cNvSpPr/>
          <p:nvPr/>
        </p:nvSpPr>
        <p:spPr>
          <a:xfrm>
            <a:off x="441253" y="107415"/>
            <a:ext cx="8261495" cy="1177243"/>
          </a:xfrm>
          <a:prstGeom prst="rect">
            <a:avLst/>
          </a:prstGeom>
        </p:spPr>
        <p:txBody>
          <a:bodyPr wrap="square" lIns="68579" tIns="34289" rIns="68579" bIns="34289">
            <a:spAutoFit/>
          </a:bodyPr>
          <a:lstStyle/>
          <a:p>
            <a:pPr algn="ctr" defTabSz="457154">
              <a:defRPr/>
            </a:pPr>
            <a:r>
              <a:rPr lang="en-US" sz="2400" b="1" dirty="0">
                <a:solidFill>
                  <a:srgbClr val="01588E"/>
                </a:solidFill>
                <a:latin typeface="Century Gothic"/>
                <a:ea typeface="+mn-ea"/>
                <a:cs typeface="+mn-cs"/>
                <a:sym typeface="Century Gothic"/>
              </a:rPr>
              <a:t>Perceptions vs. reality: Advertisers underappreciate creative and overestimate the sales effect of targeting, reach, and recency</a:t>
            </a:r>
            <a:endParaRPr lang="en-US" sz="2400" kern="1200" dirty="0">
              <a:solidFill>
                <a:srgbClr val="01588E"/>
              </a:solidFill>
              <a:latin typeface="Century Gothic"/>
              <a:ea typeface="Times New Roman" panose="02020603050405020304" pitchFamily="18" charset="0"/>
              <a:cs typeface="+mn-cs"/>
              <a:sym typeface="Calibri"/>
            </a:endParaRPr>
          </a:p>
        </p:txBody>
      </p:sp>
      <p:sp>
        <p:nvSpPr>
          <p:cNvPr id="29" name="TextBox 28">
            <a:extLst>
              <a:ext uri="{FF2B5EF4-FFF2-40B4-BE49-F238E27FC236}">
                <a16:creationId xmlns:a16="http://schemas.microsoft.com/office/drawing/2014/main" id="{D6DED455-5E02-46CD-879C-1A2075A14C33}"/>
              </a:ext>
            </a:extLst>
          </p:cNvPr>
          <p:cNvSpPr txBox="1"/>
          <p:nvPr/>
        </p:nvSpPr>
        <p:spPr>
          <a:xfrm>
            <a:off x="326105" y="1419987"/>
            <a:ext cx="3957483" cy="884850"/>
          </a:xfrm>
          <a:prstGeom prst="rect">
            <a:avLst/>
          </a:prstGeom>
          <a:noFill/>
        </p:spPr>
        <p:txBody>
          <a:bodyPr wrap="square" lIns="91432" tIns="45716" rIns="91432" bIns="45716" rtlCol="0">
            <a:spAutoFit/>
          </a:bodyPr>
          <a:lstStyle/>
          <a:p>
            <a:pPr algn="ctr" defTabSz="685698" hangingPunct="1">
              <a:defRPr/>
            </a:pPr>
            <a:r>
              <a:rPr lang="en-US" sz="2000" b="1" kern="1200" dirty="0">
                <a:solidFill>
                  <a:srgbClr val="2DA5D7"/>
                </a:solidFill>
                <a:latin typeface="Century Gothic"/>
                <a:ea typeface="Verdana" panose="020B0604030504040204" pitchFamily="34" charset="0"/>
                <a:cs typeface="Verdana" panose="020B0604030504040204" pitchFamily="34" charset="0"/>
                <a:sym typeface="Calibri"/>
              </a:rPr>
              <a:t>Perception</a:t>
            </a:r>
            <a:endParaRPr lang="en-US" sz="1100" b="1" kern="1200" dirty="0">
              <a:solidFill>
                <a:srgbClr val="2DA5D7"/>
              </a:solidFill>
              <a:latin typeface="Century Gothic"/>
              <a:ea typeface="Verdana" panose="020B0604030504040204" pitchFamily="34" charset="0"/>
              <a:cs typeface="Verdana" panose="020B0604030504040204" pitchFamily="34" charset="0"/>
              <a:sym typeface="Calibri"/>
            </a:endParaRPr>
          </a:p>
          <a:p>
            <a:pPr algn="ctr" defTabSz="685698" hangingPunct="1">
              <a:defRPr/>
            </a:pPr>
            <a:r>
              <a:rPr lang="en-US" sz="1050" b="1" kern="1200" dirty="0">
                <a:solidFill>
                  <a:schemeClr val="tx1"/>
                </a:solidFill>
                <a:ea typeface="Verdana" panose="020B0604030504040204" pitchFamily="34" charset="0"/>
                <a:cs typeface="Verdana" panose="020B0604030504040204" pitchFamily="34" charset="0"/>
              </a:rPr>
              <a:t>February 2025 Advertiser Perceptions study of 301 marketers and media agencies: Average % of perception of campaign contribution toward driving sales</a:t>
            </a:r>
          </a:p>
        </p:txBody>
      </p:sp>
      <p:pic>
        <p:nvPicPr>
          <p:cNvPr id="2" name="Picture 1">
            <a:extLst>
              <a:ext uri="{FF2B5EF4-FFF2-40B4-BE49-F238E27FC236}">
                <a16:creationId xmlns:a16="http://schemas.microsoft.com/office/drawing/2014/main" id="{ABA93BBE-FEBD-453D-9410-6BCF1EFB5A39}"/>
              </a:ext>
            </a:extLst>
          </p:cNvPr>
          <p:cNvPicPr>
            <a:picLocks noChangeAspect="1"/>
          </p:cNvPicPr>
          <p:nvPr/>
        </p:nvPicPr>
        <p:blipFill>
          <a:blip r:embed="rId3"/>
          <a:stretch>
            <a:fillRect/>
          </a:stretch>
        </p:blipFill>
        <p:spPr>
          <a:xfrm>
            <a:off x="355914" y="2059315"/>
            <a:ext cx="8461981" cy="4541914"/>
          </a:xfrm>
          <a:prstGeom prst="rect">
            <a:avLst/>
          </a:prstGeom>
        </p:spPr>
      </p:pic>
    </p:spTree>
    <p:extLst>
      <p:ext uri="{BB962C8B-B14F-4D97-AF65-F5344CB8AC3E}">
        <p14:creationId xmlns:p14="http://schemas.microsoft.com/office/powerpoint/2010/main" val="4001084121"/>
      </p:ext>
    </p:extLst>
  </p:cSld>
  <p:clrMapOvr>
    <a:masterClrMapping/>
  </p:clrMapOvr>
  <p:transition spd="med"/>
</p:sld>
</file>

<file path=ppt/theme/theme1.xml><?xml version="1.0" encoding="utf-8"?>
<a:theme xmlns:a="http://schemas.openxmlformats.org/drawingml/2006/main" name="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C61A0"/>
      </a:accent1>
      <a:accent2>
        <a:srgbClr val="092851"/>
      </a:accent2>
      <a:accent3>
        <a:srgbClr val="0D3C7C"/>
      </a:accent3>
      <a:accent4>
        <a:srgbClr val="4E88CC"/>
      </a:accent4>
      <a:accent5>
        <a:srgbClr val="666666"/>
      </a:accent5>
      <a:accent6>
        <a:srgbClr val="B3B3B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66c9f24-4844-4d15-b9ba-64c15d203fe1">
      <Terms xmlns="http://schemas.microsoft.com/office/infopath/2007/PartnerControls"/>
    </lcf76f155ced4ddcb4097134ff3c332f>
    <TaxCatchAll xmlns="6e074747-d357-474c-8ab5-9b9387a359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9C3985D1DC3E4E824BAA0B86201A01" ma:contentTypeVersion="20" ma:contentTypeDescription="Create a new document." ma:contentTypeScope="" ma:versionID="620186c9f6657e51aa37e27a18464ae9">
  <xsd:schema xmlns:xsd="http://www.w3.org/2001/XMLSchema" xmlns:xs="http://www.w3.org/2001/XMLSchema" xmlns:p="http://schemas.microsoft.com/office/2006/metadata/properties" xmlns:ns1="http://schemas.microsoft.com/sharepoint/v3" xmlns:ns2="f66c9f24-4844-4d15-b9ba-64c15d203fe1" xmlns:ns3="6e074747-d357-474c-8ab5-9b9387a35920" targetNamespace="http://schemas.microsoft.com/office/2006/metadata/properties" ma:root="true" ma:fieldsID="1c0ba853cf84db993336a0c964de4d6a" ns1:_="" ns2:_="" ns3:_="">
    <xsd:import namespace="http://schemas.microsoft.com/sharepoint/v3"/>
    <xsd:import namespace="f66c9f24-4844-4d15-b9ba-64c15d203fe1"/>
    <xsd:import namespace="6e074747-d357-474c-8ab5-9b9387a359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c9f24-4844-4d15-b9ba-64c15d203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1ca1ffe-bf44-4fe8-9273-a40e563066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74747-d357-474c-8ab5-9b9387a359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97b5075-fe68-4b07-b307-3a9961afabf1}" ma:internalName="TaxCatchAll" ma:showField="CatchAllData" ma:web="6e074747-d357-474c-8ab5-9b9387a359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162077-F310-4C05-A296-16BE9B56824B}">
  <ds:schemaRefs>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f66c9f24-4844-4d15-b9ba-64c15d203fe1"/>
    <ds:schemaRef ds:uri="http://purl.org/dc/elements/1.1/"/>
    <ds:schemaRef ds:uri="http://schemas.openxmlformats.org/package/2006/metadata/core-properties"/>
    <ds:schemaRef ds:uri="http://www.w3.org/XML/1998/namespace"/>
    <ds:schemaRef ds:uri="http://schemas.microsoft.com/office/infopath/2007/PartnerControls"/>
    <ds:schemaRef ds:uri="6e074747-d357-474c-8ab5-9b9387a35920"/>
  </ds:schemaRefs>
</ds:datastoreItem>
</file>

<file path=customXml/itemProps2.xml><?xml version="1.0" encoding="utf-8"?>
<ds:datastoreItem xmlns:ds="http://schemas.openxmlformats.org/officeDocument/2006/customXml" ds:itemID="{8687EA60-FEBB-4DE3-A7B9-045000E16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c9f24-4844-4d15-b9ba-64c15d203fe1"/>
    <ds:schemaRef ds:uri="6e074747-d357-474c-8ab5-9b9387a359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4E44F5-27AA-4079-B973-696EDA99E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Grid.thmx</Template>
  <TotalTime>14487</TotalTime>
  <Words>176</Words>
  <Application>Microsoft Office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Helvetica</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Shoshana Shapiro</dc:creator>
  <cp:lastModifiedBy>Lauren</cp:lastModifiedBy>
  <cp:revision>601</cp:revision>
  <cp:lastPrinted>2022-05-10T16:13:47Z</cp:lastPrinted>
  <dcterms:modified xsi:type="dcterms:W3CDTF">2025-04-07T16:20:49Z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0x010100709C3985D1DC3E4E824BAA0B86201A01</vt:lpwstr>
  </property>
  <property fmtid="{D5CDD505-2E9C-101B-9397-08002B2CF9AE}" pid="3" name="Order">
    <vt:r8>4864000</vt:r8>
  </property>
  <property fmtid="{D5CDD505-2E9C-101B-9397-08002B2CF9AE}" pid="4" name="MediaServiceImageTags">
    <vt:lpwstr/>
  </property>
</Properties>
</file>