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BAD00-9C0F-C445-B4A9-F5720DACEAEB}" v="21" dt="2024-11-21T20:54:03.86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4246" autoAdjust="0"/>
  </p:normalViewPr>
  <p:slideViewPr>
    <p:cSldViewPr snapToGrid="0" snapToObjects="1">
      <p:cViewPr varScale="1">
        <p:scale>
          <a:sx n="60" d="100"/>
          <a:sy n="60" d="100"/>
        </p:scale>
        <p:origin x="1344" y="52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46655" y="6469628"/>
            <a:ext cx="67475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342900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lang="en-US" altLang="en-US" sz="900" kern="1200" dirty="0">
                <a:latin typeface="Century Gothic" panose="020B0502020202020204" pitchFamily="34" charset="0"/>
              </a:rPr>
              <a:t>Source: Left: </a:t>
            </a:r>
            <a:r>
              <a:rPr lang="en-US" sz="900" kern="1200" dirty="0">
                <a:latin typeface="Century Gothic" panose="020B0502020202020204" pitchFamily="34" charset="0"/>
                <a:sym typeface="Calibri"/>
              </a:rPr>
              <a:t>IPA Databank, 2000-2022 for-profit cases ; </a:t>
            </a:r>
            <a:r>
              <a:rPr lang="en-US" altLang="en-US" sz="900" kern="1200" dirty="0">
                <a:latin typeface="Century Gothic" panose="020B0502020202020204" pitchFamily="34" charset="0"/>
              </a:rPr>
              <a:t>Middle: </a:t>
            </a:r>
            <a:r>
              <a:rPr lang="en-US" sz="900" kern="1200" dirty="0">
                <a:latin typeface="Century Gothic" panose="020B0502020202020204" pitchFamily="34" charset="0"/>
                <a:sym typeface="Calibri"/>
              </a:rPr>
              <a:t>Nielsen Buyer Insights, radio campaigns measured 2013-2019; Right: </a:t>
            </a:r>
            <a:r>
              <a:rPr lang="en-US" sz="900" kern="1200" dirty="0">
                <a:latin typeface="Century Gothic" panose="020B0502020202020204" pitchFamily="34" charset="0"/>
                <a:sym typeface="Century Gothic"/>
              </a:rPr>
              <a:t>MARU/Matchbox National Study – December 2023, 98 total respondents, persons 18+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9C3E4E1-B564-4E71-94EE-14ED99E034BE}"/>
              </a:ext>
            </a:extLst>
          </p:cNvPr>
          <p:cNvSpPr txBox="1">
            <a:spLocks/>
          </p:cNvSpPr>
          <p:nvPr/>
        </p:nvSpPr>
        <p:spPr>
          <a:xfrm>
            <a:off x="46655" y="219686"/>
            <a:ext cx="9050691" cy="603277"/>
          </a:xfrm>
          <a:prstGeom prst="rect">
            <a:avLst/>
          </a:prstGeom>
        </p:spPr>
        <p:txBody>
          <a:bodyPr vert="horz" lIns="68411" tIns="34205" rIns="68411" bIns="3420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lnSpc>
                <a:spcPts val="2900"/>
              </a:lnSpc>
              <a:defRPr/>
            </a:pPr>
            <a:r>
              <a:rPr lang="en-US" sz="24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The Business Case for AM/FM Radio Advertising:</a:t>
            </a:r>
            <a:br>
              <a:rPr lang="en-US" sz="24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</a:br>
            <a:r>
              <a:rPr lang="en-US" sz="2400" spc="0" dirty="0">
                <a:solidFill>
                  <a:srgbClr val="01588E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Be Known Before You’re Needed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1588E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5F8BAEB-92A9-4A23-AFFB-C0888136F5D7}"/>
              </a:ext>
            </a:extLst>
          </p:cNvPr>
          <p:cNvSpPr txBox="1">
            <a:spLocks/>
          </p:cNvSpPr>
          <p:nvPr/>
        </p:nvSpPr>
        <p:spPr>
          <a:xfrm>
            <a:off x="110451" y="1009579"/>
            <a:ext cx="2702836" cy="603277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4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AM/FM radio advertising generates significant sales and profit growth, reports Peter Field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426763-24FA-4963-81DB-479169793816}"/>
              </a:ext>
            </a:extLst>
          </p:cNvPr>
          <p:cNvCxnSpPr>
            <a:cxnSpLocks/>
          </p:cNvCxnSpPr>
          <p:nvPr/>
        </p:nvCxnSpPr>
        <p:spPr>
          <a:xfrm>
            <a:off x="2921669" y="2881864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6FC59F0-1381-4DCA-B054-72DC69D1A392}"/>
              </a:ext>
            </a:extLst>
          </p:cNvPr>
          <p:cNvSpPr txBox="1">
            <a:spLocks/>
          </p:cNvSpPr>
          <p:nvPr/>
        </p:nvSpPr>
        <p:spPr>
          <a:xfrm>
            <a:off x="2881120" y="1009579"/>
            <a:ext cx="3381760" cy="603277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4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Nielsen reports AM/FM radio advertising generates an outstanding $10 return on advertising spend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E540049-B079-4724-830B-414DCA993E47}"/>
              </a:ext>
            </a:extLst>
          </p:cNvPr>
          <p:cNvSpPr txBox="1">
            <a:spLocks/>
          </p:cNvSpPr>
          <p:nvPr/>
        </p:nvSpPr>
        <p:spPr>
          <a:xfrm>
            <a:off x="6302554" y="1009579"/>
            <a:ext cx="2702836" cy="603277"/>
          </a:xfrm>
          <a:prstGeom prst="rect">
            <a:avLst/>
          </a:prstGeom>
        </p:spPr>
        <p:txBody>
          <a:bodyPr vert="horz" lIns="68411" tIns="34205" rIns="68411" bIns="34205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spc="-150">
                <a:solidFill>
                  <a:schemeClr val="bg1">
                    <a:lumMod val="25000"/>
                  </a:schemeClr>
                </a:solidFill>
                <a:latin typeface="Verdana"/>
                <a:ea typeface="Aleo Light"/>
                <a:cs typeface="Verdana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en-US" sz="1400" spc="0" dirty="0">
                <a:solidFill>
                  <a:srgbClr val="2DA5D7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Thanks to AM/FM radio, Steve’s Pest Control dominates the Columbia, MO market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97B34E-771C-4C09-8192-FAA09F7FD524}"/>
              </a:ext>
            </a:extLst>
          </p:cNvPr>
          <p:cNvCxnSpPr>
            <a:cxnSpLocks/>
          </p:cNvCxnSpPr>
          <p:nvPr/>
        </p:nvCxnSpPr>
        <p:spPr>
          <a:xfrm>
            <a:off x="6116455" y="2881864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9" name="Table 8">
            <a:extLst>
              <a:ext uri="{FF2B5EF4-FFF2-40B4-BE49-F238E27FC236}">
                <a16:creationId xmlns:a16="http://schemas.microsoft.com/office/drawing/2014/main" id="{893C322A-A1B7-49E4-9144-7D1345A7A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430694"/>
              </p:ext>
            </p:extLst>
          </p:nvPr>
        </p:nvGraphicFramePr>
        <p:xfrm>
          <a:off x="3068095" y="2013922"/>
          <a:ext cx="2901934" cy="4112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7658">
                  <a:extLst>
                    <a:ext uri="{9D8B030D-6E8A-4147-A177-3AD203B41FA5}">
                      <a16:colId xmlns:a16="http://schemas.microsoft.com/office/drawing/2014/main" val="306314560"/>
                    </a:ext>
                  </a:extLst>
                </a:gridCol>
                <a:gridCol w="744276">
                  <a:extLst>
                    <a:ext uri="{9D8B030D-6E8A-4147-A177-3AD203B41FA5}">
                      <a16:colId xmlns:a16="http://schemas.microsoft.com/office/drawing/2014/main" val="1782910882"/>
                    </a:ext>
                  </a:extLst>
                </a:gridCol>
              </a:tblGrid>
              <a:tr h="57046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AM/FM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</a:rPr>
                        <a:t> radio sales return for every $1 ad investment</a:t>
                      </a: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80073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Grocery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$23.00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841244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Auto aftermarket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$21.00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4098421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Department store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$17.00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790247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Mass merchandiser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$16.37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4170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Telecom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$14.00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366402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Home improvement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$12.00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860442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Men’s personal care brand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$11.96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210805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Gasoline retailer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$11.50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93952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Snacks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$7.33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852752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Beer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$4.17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1038213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Candy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$3.12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5852216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Quick service restaurants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$3.01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8909534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Soft drinks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$1.97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161922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Breakfast bar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003463"/>
                          </a:solidFill>
                          <a:effectLst/>
                          <a:latin typeface="Century Gothic" panose="020B0502020202020204" pitchFamily="34" charset="0"/>
                        </a:rPr>
                        <a:t>$1.81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967140"/>
                  </a:ext>
                </a:extLst>
              </a:tr>
            </a:tbl>
          </a:graphicData>
        </a:graphic>
      </p:graphicFrame>
      <p:graphicFrame>
        <p:nvGraphicFramePr>
          <p:cNvPr id="17" name="Table 192">
            <a:extLst>
              <a:ext uri="{FF2B5EF4-FFF2-40B4-BE49-F238E27FC236}">
                <a16:creationId xmlns:a16="http://schemas.microsoft.com/office/drawing/2014/main" id="{B2891721-ED7A-4416-BAAA-FABA8C45B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81107"/>
              </p:ext>
            </p:extLst>
          </p:nvPr>
        </p:nvGraphicFramePr>
        <p:xfrm>
          <a:off x="6262880" y="2158409"/>
          <a:ext cx="2742510" cy="3683590"/>
        </p:xfrm>
        <a:graphic>
          <a:graphicData uri="http://schemas.openxmlformats.org/drawingml/2006/table">
            <a:tbl>
              <a:tblPr firstRow="1" bandRow="1"/>
              <a:tblGrid>
                <a:gridCol w="632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936">
                  <a:extLst>
                    <a:ext uri="{9D8B030D-6E8A-4147-A177-3AD203B41FA5}">
                      <a16:colId xmlns:a16="http://schemas.microsoft.com/office/drawing/2014/main" val="2672049796"/>
                    </a:ext>
                  </a:extLst>
                </a:gridCol>
                <a:gridCol w="421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936">
                  <a:extLst>
                    <a:ext uri="{9D8B030D-6E8A-4147-A177-3AD203B41FA5}">
                      <a16:colId xmlns:a16="http://schemas.microsoft.com/office/drawing/2014/main" val="1691563541"/>
                    </a:ext>
                  </a:extLst>
                </a:gridCol>
                <a:gridCol w="421936">
                  <a:extLst>
                    <a:ext uri="{9D8B030D-6E8A-4147-A177-3AD203B41FA5}">
                      <a16:colId xmlns:a16="http://schemas.microsoft.com/office/drawing/2014/main" val="1705583636"/>
                    </a:ext>
                  </a:extLst>
                </a:gridCol>
                <a:gridCol w="421936">
                  <a:extLst>
                    <a:ext uri="{9D8B030D-6E8A-4147-A177-3AD203B41FA5}">
                      <a16:colId xmlns:a16="http://schemas.microsoft.com/office/drawing/2014/main" val="3586375125"/>
                    </a:ext>
                  </a:extLst>
                </a:gridCol>
              </a:tblGrid>
              <a:tr h="413633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latin typeface="Century Gothic"/>
                          <a:ea typeface="Century Gothic"/>
                          <a:cs typeface="Century Gothic"/>
                        </a:defRPr>
                      </a:pPr>
                      <a:endParaRPr sz="1050" dirty="0">
                        <a:latin typeface="+mn-lt"/>
                      </a:endParaRPr>
                    </a:p>
                  </a:txBody>
                  <a:tcPr marL="48995" marR="48995" marT="48995" marB="48995" anchor="ctr" horzOverflow="overflow">
                    <a:lnL w="12700">
                      <a:miter lim="400000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+mn-lt"/>
                        </a:rPr>
                        <a:t>%</a:t>
                      </a:r>
                      <a:r>
                        <a:rPr lang="en-US" sz="1050" b="1" baseline="0" dirty="0">
                          <a:solidFill>
                            <a:srgbClr val="FFFFFF"/>
                          </a:solidFill>
                          <a:latin typeface="+mn-lt"/>
                        </a:rPr>
                        <a:t> of total respondents</a:t>
                      </a:r>
                      <a:endParaRPr lang="en-US" sz="1050" b="1" dirty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48995" marR="48995" marT="48995" marB="48995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5327" marR="65327" marT="65327" marB="65327" anchor="ctr" horzOverflow="overflow">
                    <a:lnL w="12700" cap="flat" cmpd="sng" algn="ctr">
                      <a:solidFill>
                        <a:srgbClr val="92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9291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5867410"/>
                  </a:ext>
                </a:extLst>
              </a:tr>
              <a:tr h="1280638">
                <a:tc>
                  <a:txBody>
                    <a:bodyPr/>
                    <a:lstStyle/>
                    <a:p>
                      <a:pPr algn="ctr" defTabSz="914400">
                        <a:defRPr sz="1400" b="0">
                          <a:latin typeface="Century Gothic"/>
                          <a:ea typeface="Century Gothic"/>
                          <a:cs typeface="Century Gothic"/>
                        </a:defRPr>
                      </a:pPr>
                      <a:endParaRPr sz="1050" dirty="0">
                        <a:latin typeface="+mn-lt"/>
                      </a:endParaRPr>
                    </a:p>
                  </a:txBody>
                  <a:tcPr marL="48995" marR="48995" marT="48995" marB="48995" anchor="ctr" horzOverflow="overflow">
                    <a:lnL w="12700">
                      <a:miter lim="400000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+mn-lt"/>
                          <a:ea typeface="Century Gothic"/>
                          <a:cs typeface="Century Gothic"/>
                        </a:rPr>
                        <a:t>Unaided awareness</a:t>
                      </a:r>
                    </a:p>
                  </a:txBody>
                  <a:tcPr marL="48995" marR="48995" marT="48995" marB="48995" vert="vert27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+mn-lt"/>
                          <a:ea typeface="Century Gothic"/>
                          <a:cs typeface="Century Gothic"/>
                        </a:rPr>
                        <a:t>Total ad recall</a:t>
                      </a:r>
                    </a:p>
                  </a:txBody>
                  <a:tcPr marL="48995" marR="48995" marT="48995" marB="48995" vert="vert27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+mn-lt"/>
                          <a:ea typeface="Century Gothic"/>
                          <a:cs typeface="Century Gothic"/>
                        </a:rPr>
                        <a:t>Favorability</a:t>
                      </a:r>
                    </a:p>
                  </a:txBody>
                  <a:tcPr marL="48995" marR="48995" marT="48995" marB="48995" vert="vert27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+mn-lt"/>
                          <a:ea typeface="Century Gothic"/>
                          <a:cs typeface="Century Gothic"/>
                        </a:rPr>
                        <a:t>Purchase intent</a:t>
                      </a:r>
                    </a:p>
                  </a:txBody>
                  <a:tcPr marL="48995" marR="48995" marT="48995" marB="48995" vert="vert27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050" b="1" dirty="0">
                          <a:solidFill>
                            <a:srgbClr val="FFFFFF"/>
                          </a:solidFill>
                          <a:latin typeface="+mn-lt"/>
                          <a:ea typeface="Century Gothic"/>
                          <a:cs typeface="Century Gothic"/>
                        </a:rPr>
                        <a:t>Have used</a:t>
                      </a:r>
                    </a:p>
                  </a:txBody>
                  <a:tcPr marL="48995" marR="48995" marT="48995" marB="48995" vert="vert27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310">
                <a:tc>
                  <a:txBody>
                    <a:bodyPr/>
                    <a:lstStyle/>
                    <a:p>
                      <a:pPr marL="4572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Steve’s Pest Control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rgbClr val="2D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rgbClr val="2D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rgbClr val="2D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rgbClr val="2D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rgbClr val="2D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003">
                <a:tc>
                  <a:txBody>
                    <a:bodyPr/>
                    <a:lstStyle/>
                    <a:p>
                      <a:pPr marL="4572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Orkin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003">
                <a:tc>
                  <a:txBody>
                    <a:bodyPr/>
                    <a:lstStyle/>
                    <a:p>
                      <a:pPr marL="45720" algn="ctr" defTabSz="608061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Terminix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003">
                <a:tc>
                  <a:txBody>
                    <a:bodyPr/>
                    <a:lstStyle/>
                    <a:p>
                      <a:pPr marL="4572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Atkins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08061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2A22F41-5946-4659-84E0-4545AE934C78}"/>
              </a:ext>
            </a:extLst>
          </p:cNvPr>
          <p:cNvSpPr/>
          <p:nvPr/>
        </p:nvSpPr>
        <p:spPr>
          <a:xfrm>
            <a:off x="148495" y="2050381"/>
            <a:ext cx="2626748" cy="413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Marketers who utilize AM/FM radio versus those who don’t experience:</a:t>
            </a:r>
            <a:endParaRPr lang="en-US" sz="15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2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b="1" dirty="0">
                <a:solidFill>
                  <a:srgbClr val="2DA5D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+13% 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greater mental availability</a:t>
            </a:r>
          </a:p>
          <a:p>
            <a:pPr marL="285750" lvl="0" indent="-285750">
              <a:lnSpc>
                <a:spcPct val="115000"/>
              </a:lnSpc>
              <a:spcAft>
                <a:spcPts val="12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b="1" dirty="0">
                <a:solidFill>
                  <a:srgbClr val="2DA5D7"/>
                </a:solidFill>
                <a:cs typeface="Times New Roman" panose="02020603050405020304" pitchFamily="18" charset="0"/>
              </a:rPr>
              <a:t>+28% 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larger market share</a:t>
            </a:r>
            <a:endParaRPr lang="en-US" sz="15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2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b="1" dirty="0">
                <a:solidFill>
                  <a:srgbClr val="2DA5D7"/>
                </a:solidFill>
                <a:cs typeface="Times New Roman" panose="02020603050405020304" pitchFamily="18" charset="0"/>
              </a:rPr>
              <a:t>+42% 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increased profits, with AM/FM radio’s impact on profit growing</a:t>
            </a:r>
            <a:endParaRPr lang="en-US" sz="1500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spcAft>
                <a:spcPts val="1200"/>
              </a:spcAft>
              <a:buClr>
                <a:schemeClr val="tx1"/>
              </a:buClr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500" b="1" dirty="0">
                <a:solidFill>
                  <a:srgbClr val="2DA5D7"/>
                </a:solidFill>
                <a:cs typeface="Times New Roman" panose="02020603050405020304" pitchFamily="18" charset="0"/>
              </a:rPr>
              <a:t>+23% </a:t>
            </a:r>
            <a:r>
              <a:rPr lang="en-US" sz="1500" dirty="0">
                <a:ea typeface="Times New Roman" panose="02020603050405020304" pitchFamily="18" charset="0"/>
                <a:cs typeface="Times New Roman" panose="02020603050405020304" pitchFamily="18" charset="0"/>
              </a:rPr>
              <a:t>greater return on advertising spend</a:t>
            </a:r>
            <a:endParaRPr lang="en-US" sz="1500" kern="100" dirty="0">
              <a:ea typeface="Apto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162077-F310-4C05-A296-16BE9B56824B}">
  <ds:schemaRefs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6e074747-d357-474c-8ab5-9b9387a35920"/>
    <ds:schemaRef ds:uri="http://purl.org/dc/terms/"/>
    <ds:schemaRef ds:uri="http://schemas.microsoft.com/sharepoint/v3"/>
    <ds:schemaRef ds:uri="http://schemas.openxmlformats.org/package/2006/metadata/core-properties"/>
    <ds:schemaRef ds:uri="f66c9f24-4844-4d15-b9ba-64c15d203fe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87EA60-FEBB-4DE3-A7B9-045000E162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14485</TotalTime>
  <Words>281</Words>
  <Application>Microsoft Office PowerPoint</Application>
  <PresentationFormat>On-screen Show (4:3)</PresentationFormat>
  <Paragraphs>70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Aptos</vt:lpstr>
      <vt:lpstr>Arial</vt:lpstr>
      <vt:lpstr>Calibri</vt:lpstr>
      <vt:lpstr>Century Gothic</vt:lpstr>
      <vt:lpstr>Helvetica</vt:lpstr>
      <vt:lpstr>Times New Roman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598</cp:revision>
  <cp:lastPrinted>2022-05-10T16:13:47Z</cp:lastPrinted>
  <dcterms:modified xsi:type="dcterms:W3CDTF">2025-03-20T16:51:42Z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