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BAD00-9C0F-C445-B4A9-F5720DACEAEB}" v="21" dt="2024-11-21T20:54:03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310133"/>
            <a:ext cx="69855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600" kern="1200" dirty="0">
                <a:latin typeface="Century Gothic" panose="020B0502020202020204" pitchFamily="34" charset="0"/>
                <a:cs typeface="Verdana"/>
              </a:rPr>
              <a:t>Source: Left: </a:t>
            </a:r>
            <a:r>
              <a:rPr lang="en-US" sz="600" kern="1200" dirty="0">
                <a:latin typeface="Century Gothic"/>
                <a:ea typeface="Century Gothic"/>
                <a:cs typeface="Century Gothic"/>
                <a:sym typeface="Century Gothic"/>
              </a:rPr>
              <a:t>Source: System1 &amp; IPA; The Magic Of Compound Creativity How Consistency Leads To Creative Quality, Stronger Brands, And Greater Profits; 56 brands across 44 categories analyzed between 2018 and 2024 for 13 different Creative Consistency Features, comparing the most to the least consistent brands. 4164 TV ads with £3.3bil media spend. Matched with latest IPA awards cases.</a:t>
            </a:r>
            <a:r>
              <a:rPr lang="en-US" sz="600" kern="12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Middle: Nielsen Podcast Brand Effect Study 2020; Chart figures reflect average Top 2 Box Exposed percentage. [FAMILIARITY]. How familiar are you with the following retailers?[AFFINITY] How do you feel about the following </a:t>
            </a:r>
            <a:r>
              <a:rPr lang="en-US" sz="600" kern="1200" dirty="0">
                <a:latin typeface="Century Gothic"/>
                <a:sym typeface="Century Gothic"/>
              </a:rPr>
              <a:t>retailers? [INFO SEEK INTENT] How likely are you to look up information on each of the following retailers in the near future? Right: </a:t>
            </a:r>
            <a:r>
              <a:rPr lang="en-US" sz="600" kern="1200" dirty="0">
                <a:latin typeface="Century Gothic"/>
              </a:rPr>
              <a:t>The Long and the Short of It: Balancing Short and Long-Term Marketing Strategies; Les Binet, Head of Effectiveness, </a:t>
            </a:r>
            <a:r>
              <a:rPr lang="en-US" sz="600" kern="1200" dirty="0" err="1">
                <a:latin typeface="Century Gothic"/>
              </a:rPr>
              <a:t>adam&amp;eve</a:t>
            </a:r>
            <a:r>
              <a:rPr lang="en-US" sz="600" kern="1200" dirty="0">
                <a:latin typeface="Century Gothic"/>
              </a:rPr>
              <a:t> DDB &amp; Peter Field, Marketing Consultant​</a:t>
            </a:r>
            <a:endParaRPr lang="en-US" sz="600" kern="1200" dirty="0">
              <a:latin typeface="Century Gothic"/>
              <a:sym typeface="Century Gothic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655" y="239330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lnSpc>
                <a:spcPts val="2900"/>
              </a:lnSpc>
              <a:defRPr/>
            </a:pPr>
            <a:r>
              <a:rPr lang="en-US" sz="24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3 Creative Best Practices From Marketing Effectiveness Leaders And Advertising Measurement Firms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270845" y="1138975"/>
            <a:ext cx="2918922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Creative consistency drives business outcomes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3104709" y="28818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6FC59F0-1381-4DCA-B054-72DC69D1A392}"/>
              </a:ext>
            </a:extLst>
          </p:cNvPr>
          <p:cNvSpPr txBox="1">
            <a:spLocks/>
          </p:cNvSpPr>
          <p:nvPr/>
        </p:nvSpPr>
        <p:spPr>
          <a:xfrm>
            <a:off x="3044089" y="1138975"/>
            <a:ext cx="2918922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Brand early and often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540049-B079-4724-830B-414DCA993E47}"/>
              </a:ext>
            </a:extLst>
          </p:cNvPr>
          <p:cNvSpPr txBox="1">
            <a:spLocks/>
          </p:cNvSpPr>
          <p:nvPr/>
        </p:nvSpPr>
        <p:spPr>
          <a:xfrm>
            <a:off x="6349894" y="1138975"/>
            <a:ext cx="2518593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Emotion is your best selling tool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97B34E-771C-4C09-8192-FAA09F7FD524}"/>
              </a:ext>
            </a:extLst>
          </p:cNvPr>
          <p:cNvCxnSpPr>
            <a:cxnSpLocks/>
          </p:cNvCxnSpPr>
          <p:nvPr/>
        </p:nvCxnSpPr>
        <p:spPr>
          <a:xfrm>
            <a:off x="6221739" y="28818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BD3DD8-6665-4961-BD4E-A4A456140094}"/>
              </a:ext>
            </a:extLst>
          </p:cNvPr>
          <p:cNvSpPr/>
          <p:nvPr/>
        </p:nvSpPr>
        <p:spPr>
          <a:xfrm>
            <a:off x="296025" y="1700588"/>
            <a:ext cx="242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Percentage reporting very large business effects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8C4A6-4C2A-4B71-BD2C-7FF5D1B0C50A}"/>
              </a:ext>
            </a:extLst>
          </p:cNvPr>
          <p:cNvSpPr/>
          <p:nvPr/>
        </p:nvSpPr>
        <p:spPr>
          <a:xfrm>
            <a:off x="3415865" y="1700588"/>
            <a:ext cx="2422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More brand mentions drive lift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43792D-6084-4273-A697-389A1FD3E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95227"/>
              </p:ext>
            </p:extLst>
          </p:nvPr>
        </p:nvGraphicFramePr>
        <p:xfrm>
          <a:off x="6349894" y="2288939"/>
          <a:ext cx="2613699" cy="35463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1705">
                  <a:extLst>
                    <a:ext uri="{9D8B030D-6E8A-4147-A177-3AD203B41FA5}">
                      <a16:colId xmlns:a16="http://schemas.microsoft.com/office/drawing/2014/main" val="212606560"/>
                    </a:ext>
                  </a:extLst>
                </a:gridCol>
                <a:gridCol w="740997">
                  <a:extLst>
                    <a:ext uri="{9D8B030D-6E8A-4147-A177-3AD203B41FA5}">
                      <a16:colId xmlns:a16="http://schemas.microsoft.com/office/drawing/2014/main" val="583517806"/>
                    </a:ext>
                  </a:extLst>
                </a:gridCol>
                <a:gridCol w="740997">
                  <a:extLst>
                    <a:ext uri="{9D8B030D-6E8A-4147-A177-3AD203B41FA5}">
                      <a16:colId xmlns:a16="http://schemas.microsoft.com/office/drawing/2014/main" val="2979659997"/>
                    </a:ext>
                  </a:extLst>
                </a:gridCol>
              </a:tblGrid>
              <a:tr h="1262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Rational campaigns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Emotional campaigns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49471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DA5D7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182573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DA5D7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93658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Pricing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DA5D7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69989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Loyalty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DA5D7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772118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customers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DA5D7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4896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12DAE84-8ACC-47FF-BD42-329F5B2C51E6}"/>
              </a:ext>
            </a:extLst>
          </p:cNvPr>
          <p:cNvSpPr/>
          <p:nvPr/>
        </p:nvSpPr>
        <p:spPr>
          <a:xfrm>
            <a:off x="6060560" y="1700588"/>
            <a:ext cx="3083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% reporting very large effects on intermediate business metrics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C5D8E-95F2-4990-903F-CA151DEA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8" y="2303865"/>
            <a:ext cx="5968501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14453</TotalTime>
  <Words>254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589</cp:revision>
  <cp:lastPrinted>2022-05-10T16:13:47Z</cp:lastPrinted>
  <dcterms:modified xsi:type="dcterms:W3CDTF">2025-01-15T18:01:34Z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