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BAD00-9C0F-C445-B4A9-F5720DACEAEB}" v="21" dt="2024-11-21T20:54:03.8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6656" y="6384564"/>
            <a:ext cx="56842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 dirty="0">
                <a:latin typeface="Century Gothic" panose="020B0502020202020204" pitchFamily="34" charset="0"/>
              </a:rPr>
              <a:t>Source: Left &amp; middle: </a:t>
            </a:r>
            <a:r>
              <a:rPr lang="en-US" sz="900" kern="1200" dirty="0">
                <a:latin typeface="Century Gothic" panose="020B0502020202020204" pitchFamily="34" charset="0"/>
                <a:sym typeface="Century Gothic"/>
              </a:rPr>
              <a:t>MARU/Matchbox Study – April 5-8, 2024 1,001 Adults 18+: May 20-27, 2024: 1,003 adults 18+ in test markets; Right: </a:t>
            </a:r>
            <a:r>
              <a:rPr lang="en-US" sz="900" kern="1200" dirty="0" err="1">
                <a:latin typeface="Century Gothic" panose="020B0502020202020204" pitchFamily="34" charset="0"/>
                <a:sym typeface="Century Gothic"/>
              </a:rPr>
              <a:t>Claritas</a:t>
            </a:r>
            <a:r>
              <a:rPr lang="en-US" sz="900" kern="1200" dirty="0">
                <a:latin typeface="Century Gothic" panose="020B0502020202020204" pitchFamily="34" charset="0"/>
                <a:sym typeface="Century Gothic"/>
              </a:rPr>
              <a:t> May 2024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35074" y="390304"/>
            <a:ext cx="9050691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lnSpc>
                <a:spcPts val="2900"/>
              </a:lnSpc>
              <a:defRPr/>
            </a:pPr>
            <a:r>
              <a:rPr lang="en-US" sz="2400" spc="0" dirty="0" err="1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Claritas</a:t>
            </a:r>
            <a:r>
              <a:rPr lang="en-US" sz="24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And MARU/Matchbox: Major AM/FM Radio Campaign Drives Significant Brand Awareness And Growth In Leads And Sales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322853" y="1410646"/>
            <a:ext cx="2415539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worked: Total unaided brand awareness grew +10%; Among heavy AM/FM radio listeners, unaided awareness soared +16%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2977113" y="288186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6FC59F0-1381-4DCA-B054-72DC69D1A392}"/>
              </a:ext>
            </a:extLst>
          </p:cNvPr>
          <p:cNvSpPr txBox="1">
            <a:spLocks/>
          </p:cNvSpPr>
          <p:nvPr/>
        </p:nvSpPr>
        <p:spPr>
          <a:xfrm>
            <a:off x="3487480" y="1410646"/>
            <a:ext cx="2169039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Post campaign, aided awareness and ad recall surged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540049-B079-4724-830B-414DCA993E47}"/>
              </a:ext>
            </a:extLst>
          </p:cNvPr>
          <p:cNvSpPr txBox="1">
            <a:spLocks/>
          </p:cNvSpPr>
          <p:nvPr/>
        </p:nvSpPr>
        <p:spPr>
          <a:xfrm>
            <a:off x="6349894" y="1410646"/>
            <a:ext cx="2518593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 err="1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Claritas</a:t>
            </a: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attribution measurement: The AM/FM radio campaign generated an +8% lift in leads, +8% increase in signups, +9% in registrations, and +12% growth in purchases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97B34E-771C-4C09-8192-FAA09F7FD524}"/>
              </a:ext>
            </a:extLst>
          </p:cNvPr>
          <p:cNvCxnSpPr>
            <a:cxnSpLocks/>
          </p:cNvCxnSpPr>
          <p:nvPr/>
        </p:nvCxnSpPr>
        <p:spPr>
          <a:xfrm>
            <a:off x="6264265" y="288186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893C322A-A1B7-49E4-9144-7D1345A7A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36612"/>
              </p:ext>
            </p:extLst>
          </p:nvPr>
        </p:nvGraphicFramePr>
        <p:xfrm>
          <a:off x="322854" y="3075662"/>
          <a:ext cx="2415537" cy="27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64">
                  <a:extLst>
                    <a:ext uri="{9D8B030D-6E8A-4147-A177-3AD203B41FA5}">
                      <a16:colId xmlns:a16="http://schemas.microsoft.com/office/drawing/2014/main" val="306314560"/>
                    </a:ext>
                  </a:extLst>
                </a:gridCol>
                <a:gridCol w="973773">
                  <a:extLst>
                    <a:ext uri="{9D8B030D-6E8A-4147-A177-3AD203B41FA5}">
                      <a16:colId xmlns:a16="http://schemas.microsoft.com/office/drawing/2014/main" val="1782910882"/>
                    </a:ext>
                  </a:extLst>
                </a:gridCol>
              </a:tblGrid>
              <a:tr h="11516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Unaided awareness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 vs. post % 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0073"/>
                  </a:ext>
                </a:extLst>
              </a:tr>
              <a:tr h="8157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Heavy AM/FM radio listeners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DA5D7"/>
                          </a:solidFill>
                          <a:latin typeface="Century Gothic" panose="020B0502020202020204" pitchFamily="34" charset="0"/>
                        </a:rPr>
                        <a:t>+16%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41244"/>
                  </a:ext>
                </a:extLst>
              </a:tr>
              <a:tr h="8157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Total persons 18+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DA5D7"/>
                          </a:solidFill>
                          <a:latin typeface="Century Gothic" panose="020B0502020202020204" pitchFamily="34" charset="0"/>
                        </a:rPr>
                        <a:t>+10%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098421"/>
                  </a:ext>
                </a:extLst>
              </a:tr>
            </a:tbl>
          </a:graphicData>
        </a:graphic>
      </p:graphicFrame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F5C730F8-7573-43B0-875E-2CAFF6C12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447984"/>
              </p:ext>
            </p:extLst>
          </p:nvPr>
        </p:nvGraphicFramePr>
        <p:xfrm>
          <a:off x="3225743" y="2397990"/>
          <a:ext cx="2692515" cy="346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11">
                  <a:extLst>
                    <a:ext uri="{9D8B030D-6E8A-4147-A177-3AD203B41FA5}">
                      <a16:colId xmlns:a16="http://schemas.microsoft.com/office/drawing/2014/main" val="306314560"/>
                    </a:ext>
                  </a:extLst>
                </a:gridCol>
                <a:gridCol w="882904">
                  <a:extLst>
                    <a:ext uri="{9D8B030D-6E8A-4147-A177-3AD203B41FA5}">
                      <a16:colId xmlns:a16="http://schemas.microsoft.com/office/drawing/2014/main" val="1782910882"/>
                    </a:ext>
                  </a:extLst>
                </a:gridCol>
              </a:tblGrid>
              <a:tr h="15086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Among adults 18 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 vs. post % 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0073"/>
                  </a:ext>
                </a:extLst>
              </a:tr>
              <a:tr h="6507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Extremely/very familiar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</a:rPr>
                        <a:t>+9%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41244"/>
                  </a:ext>
                </a:extLst>
              </a:tr>
              <a:tr h="13014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Aided ad recall (AM/FM radio ad played)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</a:rPr>
                        <a:t>+12%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254465"/>
                  </a:ext>
                </a:extLst>
              </a:tr>
            </a:tbl>
          </a:graphicData>
        </a:graphic>
      </p:graphicFrame>
      <p:graphicFrame>
        <p:nvGraphicFramePr>
          <p:cNvPr id="23" name="Google Shape;679;p79">
            <a:extLst>
              <a:ext uri="{FF2B5EF4-FFF2-40B4-BE49-F238E27FC236}">
                <a16:creationId xmlns:a16="http://schemas.microsoft.com/office/drawing/2014/main" id="{45AC8E69-C92A-40C1-A17D-EEE6AAAB8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582239"/>
              </p:ext>
            </p:extLst>
          </p:nvPr>
        </p:nvGraphicFramePr>
        <p:xfrm>
          <a:off x="6500526" y="3189288"/>
          <a:ext cx="2419450" cy="26695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1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+mj-lt"/>
                          <a:ea typeface="Proxima Nova"/>
                          <a:cs typeface="Poppins" panose="00000500000000000000" pitchFamily="2" charset="0"/>
                          <a:sym typeface="Proxima Nova"/>
                        </a:rPr>
                        <a:t>Conversion funnel</a:t>
                      </a:r>
                      <a:endParaRPr sz="1400" b="1" dirty="0">
                        <a:solidFill>
                          <a:schemeClr val="lt1"/>
                        </a:solidFill>
                        <a:latin typeface="+mj-lt"/>
                        <a:ea typeface="Proxima Nova"/>
                        <a:cs typeface="Poppins" panose="00000500000000000000" pitchFamily="2" charset="0"/>
                        <a:sym typeface="Proxima Nova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+mj-lt"/>
                          <a:ea typeface="Proxima Nova"/>
                          <a:cs typeface="Poppins" panose="00000500000000000000" pitchFamily="2" charset="0"/>
                          <a:sym typeface="Proxima Nova"/>
                        </a:rPr>
                        <a:t>Incremental increase</a:t>
                      </a:r>
                      <a:endParaRPr sz="1400" b="1" dirty="0">
                        <a:solidFill>
                          <a:schemeClr val="lt1"/>
                        </a:solidFill>
                        <a:latin typeface="+mj-lt"/>
                        <a:ea typeface="Proxima Nova"/>
                        <a:cs typeface="Poppins" panose="00000500000000000000" pitchFamily="2" charset="0"/>
                        <a:sym typeface="Proxima Nova"/>
                      </a:endParaRPr>
                    </a:p>
                  </a:txBody>
                  <a:tcPr marL="68569" marR="68569" marT="14288" marB="142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+mj-lt"/>
                          <a:ea typeface="Proxima Nova"/>
                          <a:cs typeface="Poppins" panose="00000500000000000000" pitchFamily="2" charset="0"/>
                          <a:sym typeface="Proxima Nova"/>
                        </a:rPr>
                        <a:t>Leads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+mj-lt"/>
                          <a:ea typeface="Proxima Nova"/>
                          <a:cs typeface="Poppins" panose="00000500000000000000" pitchFamily="2" charset="0"/>
                          <a:sym typeface="Proxima Nova"/>
                        </a:rPr>
                        <a:t>+8.4%</a:t>
                      </a:r>
                      <a:endParaRPr sz="1400" dirty="0">
                        <a:latin typeface="+mj-lt"/>
                        <a:ea typeface="Proxima Nova"/>
                        <a:cs typeface="Poppins" panose="00000500000000000000" pitchFamily="2" charset="0"/>
                        <a:sym typeface="Proxima Nova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+mj-lt"/>
                          <a:ea typeface="Proxima Nova"/>
                          <a:cs typeface="Poppins" panose="00000500000000000000" pitchFamily="2" charset="0"/>
                          <a:sym typeface="Proxima Nova"/>
                        </a:rPr>
                        <a:t>Signups 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+mj-lt"/>
                          <a:ea typeface="Proxima Nova"/>
                          <a:cs typeface="Poppins" panose="00000500000000000000" pitchFamily="2" charset="0"/>
                          <a:sym typeface="Proxima Nova"/>
                        </a:rPr>
                        <a:t>+8.4%</a:t>
                      </a:r>
                      <a:endParaRPr sz="1400" dirty="0">
                        <a:latin typeface="+mj-lt"/>
                        <a:ea typeface="Proxima Nova"/>
                        <a:cs typeface="Poppins" panose="00000500000000000000" pitchFamily="2" charset="0"/>
                        <a:sym typeface="Proxima Nova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+mj-lt"/>
                          <a:ea typeface="Proxima Nova"/>
                          <a:cs typeface="Poppins" panose="00000500000000000000" pitchFamily="2" charset="0"/>
                          <a:sym typeface="Proxima Nova"/>
                        </a:rPr>
                        <a:t>Registrations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+mj-lt"/>
                          <a:ea typeface="Proxima Nova"/>
                          <a:cs typeface="Poppins" panose="00000500000000000000" pitchFamily="2" charset="0"/>
                          <a:sym typeface="Proxima Nova"/>
                        </a:rPr>
                        <a:t>+9.2%</a:t>
                      </a:r>
                      <a:endParaRPr sz="1400" dirty="0">
                        <a:latin typeface="+mj-lt"/>
                        <a:ea typeface="Proxima Nova"/>
                        <a:cs typeface="Poppins" panose="00000500000000000000" pitchFamily="2" charset="0"/>
                        <a:sym typeface="Proxima Nova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2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+mj-lt"/>
                          <a:ea typeface="Proxima Nova"/>
                          <a:cs typeface="Poppins" panose="00000500000000000000" pitchFamily="2" charset="0"/>
                          <a:sym typeface="Proxima Nova"/>
                        </a:rPr>
                        <a:t>Purchase (order confirmation)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2DA5D7"/>
                          </a:solidFill>
                          <a:latin typeface="+mj-lt"/>
                          <a:ea typeface="Proxima Nova"/>
                          <a:cs typeface="Poppins" panose="00000500000000000000" pitchFamily="2" charset="0"/>
                          <a:sym typeface="Proxima Nova"/>
                        </a:rPr>
                        <a:t>+11.6%</a:t>
                      </a:r>
                      <a:endParaRPr sz="1400" b="1" dirty="0">
                        <a:solidFill>
                          <a:srgbClr val="2DA5D7"/>
                        </a:solidFill>
                        <a:latin typeface="+mj-lt"/>
                        <a:ea typeface="Proxima Nova"/>
                        <a:cs typeface="Poppins" panose="00000500000000000000" pitchFamily="2" charset="0"/>
                        <a:sym typeface="Proxima Nova"/>
                      </a:endParaRPr>
                    </a:p>
                  </a:txBody>
                  <a:tcPr marL="21431" marR="21431" marT="14288" marB="14288" anchor="ctr">
                    <a:lnL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DA5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8687EA60-FEBB-4DE3-A7B9-045000E16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6e074747-d357-474c-8ab5-9b9387a35920"/>
    <ds:schemaRef ds:uri="http://purl.org/dc/terms/"/>
    <ds:schemaRef ds:uri="http://schemas.microsoft.com/sharepoint/v3"/>
    <ds:schemaRef ds:uri="http://schemas.openxmlformats.org/package/2006/metadata/core-properties"/>
    <ds:schemaRef ds:uri="f66c9f24-4844-4d15-b9ba-64c15d203fe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14465</TotalTime>
  <Words>218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Century Gothic</vt:lpstr>
      <vt:lpstr>Helvetica</vt:lpstr>
      <vt:lpstr>Poppins</vt:lpstr>
      <vt:lpstr>Proxima Nova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592</cp:revision>
  <cp:lastPrinted>2022-05-10T16:13:47Z</cp:lastPrinted>
  <dcterms:modified xsi:type="dcterms:W3CDTF">2025-02-04T20:26:55Z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