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BAD00-9C0F-C445-B4A9-F5720DACEAEB}" v="21" dt="2024-11-21T20:54:03.8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310133"/>
            <a:ext cx="69855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Source: Left: </a:t>
            </a:r>
            <a:r>
              <a:rPr lang="en-US" sz="900" kern="1200" dirty="0">
                <a:latin typeface="Century Gothic"/>
                <a:ea typeface="Century Gothic"/>
                <a:cs typeface="Century Gothic"/>
                <a:sym typeface="Century Gothic"/>
              </a:rPr>
              <a:t>MARU/Matchbox August 2024 National Study – 1,138 total respondents 18+. </a:t>
            </a: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Right: Edison Research, “Share of Ear,” Q2 2024. Persons 18+; SiriusXM: Ad-Supported: Spoken Word. Ad-Free: Music Percentages may not add up to 100 due to rounding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46655" y="324394"/>
            <a:ext cx="90506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lnSpc>
                <a:spcPts val="2900"/>
              </a:lnSpc>
              <a:defRPr/>
            </a:pPr>
            <a:r>
              <a:rPr lang="en-US" sz="24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Auto Aftermarket Retailers: New Study Reveals AM/FM Radio Is The Ideal Platform For Reaching Auto Parts Shoppers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270845" y="1268343"/>
            <a:ext cx="4508210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Versus TV, AM/FM radio listeners shop more often, spend more, buy from more retailers, and are more engaged with auto aftermarket brands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4971011" y="1316540"/>
            <a:ext cx="3848986" cy="506885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Time spent in the car powers AM/FM radio listening and the need for auto parts</a:t>
            </a:r>
          </a:p>
          <a:p>
            <a:pPr lvl="0">
              <a:spcBef>
                <a:spcPts val="0"/>
              </a:spcBef>
              <a:defRPr/>
            </a:pPr>
            <a:endParaRPr lang="en-US" sz="1400" spc="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Edison “Share of Ear” study: AM/FM radio rules ad-supported audio in the car</a:t>
            </a:r>
          </a:p>
          <a:p>
            <a:pPr lvl="0">
              <a:spcBef>
                <a:spcPts val="0"/>
              </a:spcBef>
              <a:defRPr/>
            </a:pPr>
            <a:endParaRPr lang="en-US" sz="900" spc="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100" spc="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Share of ad-supported audio time spent in the car among adults 18+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4901612" y="295629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D60FCBF5-C094-47E3-B17A-214472E0F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60511"/>
              </p:ext>
            </p:extLst>
          </p:nvPr>
        </p:nvGraphicFramePr>
        <p:xfrm>
          <a:off x="233915" y="2249464"/>
          <a:ext cx="4508211" cy="383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728">
                  <a:extLst>
                    <a:ext uri="{9D8B030D-6E8A-4147-A177-3AD203B41FA5}">
                      <a16:colId xmlns:a16="http://schemas.microsoft.com/office/drawing/2014/main" val="306314560"/>
                    </a:ext>
                  </a:extLst>
                </a:gridCol>
                <a:gridCol w="788161">
                  <a:extLst>
                    <a:ext uri="{9D8B030D-6E8A-4147-A177-3AD203B41FA5}">
                      <a16:colId xmlns:a16="http://schemas.microsoft.com/office/drawing/2014/main" val="2191938548"/>
                    </a:ext>
                  </a:extLst>
                </a:gridCol>
                <a:gridCol w="788161">
                  <a:extLst>
                    <a:ext uri="{9D8B030D-6E8A-4147-A177-3AD203B41FA5}">
                      <a16:colId xmlns:a16="http://schemas.microsoft.com/office/drawing/2014/main" val="1782910882"/>
                    </a:ext>
                  </a:extLst>
                </a:gridCol>
                <a:gridCol w="788161">
                  <a:extLst>
                    <a:ext uri="{9D8B030D-6E8A-4147-A177-3AD203B41FA5}">
                      <a16:colId xmlns:a16="http://schemas.microsoft.com/office/drawing/2014/main" val="3180087490"/>
                    </a:ext>
                  </a:extLst>
                </a:gridCol>
              </a:tblGrid>
              <a:tr h="972354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 U.S.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Heavy AM/FM radio listeners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Heavy TV viewers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0073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# of shopping trips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41244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retailers shopped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19394"/>
                  </a:ext>
                </a:extLst>
              </a:tr>
              <a:tr h="10803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times maintenance or service performed on vehicle last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70209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spend last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$977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$789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25446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1C9D0D1-5856-412B-836E-B41C0329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64" y="3073170"/>
            <a:ext cx="3926164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91E001BC-BB7F-4F57-8480-ED2A04F30273}"/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metadata/properties"/>
    <ds:schemaRef ds:uri="f66c9f24-4844-4d15-b9ba-64c15d203fe1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6e074747-d357-474c-8ab5-9b9387a359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14429</TotalTime>
  <Words>205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585</cp:revision>
  <cp:lastPrinted>2022-05-10T16:13:47Z</cp:lastPrinted>
  <dcterms:modified xsi:type="dcterms:W3CDTF">2024-11-25T16:14:54Z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