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BAD00-9C0F-C445-B4A9-F5720DACEAEB}" v="21" dt="2024-11-21T20:54:03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429338"/>
            <a:ext cx="7140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Left: </a:t>
            </a:r>
            <a:r>
              <a:rPr lang="en-US" sz="900" kern="1200" dirty="0">
                <a:latin typeface="Century Gothic"/>
                <a:ea typeface="Century Gothic"/>
                <a:cs typeface="Century Gothic"/>
                <a:sym typeface="Century Gothic"/>
              </a:rPr>
              <a:t>Source: Nielsen Audio, 48 PPM Markets, Weekly </a:t>
            </a:r>
            <a:r>
              <a:rPr lang="en-US" sz="900" kern="1200" dirty="0" err="1">
                <a:latin typeface="Century Gothic"/>
                <a:ea typeface="Century Gothic"/>
                <a:cs typeface="Century Gothic"/>
                <a:sym typeface="Century Gothic"/>
              </a:rPr>
              <a:t>Cume</a:t>
            </a:r>
            <a:r>
              <a:rPr lang="en-US" sz="900" kern="1200" dirty="0">
                <a:latin typeface="Century Gothic"/>
                <a:ea typeface="Century Gothic"/>
                <a:cs typeface="Century Gothic"/>
                <a:sym typeface="Century Gothic"/>
              </a:rPr>
              <a:t> Rating, M-</a:t>
            </a:r>
            <a:r>
              <a:rPr lang="en-US" sz="900" kern="1200" dirty="0" err="1"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900" kern="1200" dirty="0">
                <a:latin typeface="Century Gothic"/>
                <a:ea typeface="Century Gothic"/>
                <a:cs typeface="Century Gothic"/>
                <a:sym typeface="Century Gothic"/>
              </a:rPr>
              <a:t> 6a-12m, November 2023 – October 2024; Holidays reflect corresponding PPM survey weeks </a:t>
            </a:r>
            <a:r>
              <a:rPr lang="en-US" sz="900" kern="1200" dirty="0">
                <a:latin typeface="Century Gothic" panose="020B0502020202020204" pitchFamily="34" charset="0"/>
                <a:sym typeface="Century Gothic"/>
              </a:rPr>
              <a:t>in 2023-2024; Right: Nielsen 2014-2019</a:t>
            </a:r>
            <a:endParaRPr lang="en-US" altLang="en-US" sz="900" kern="12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257244" y="324394"/>
            <a:ext cx="8629512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Delivers Results For Retailers In Every Holiday Season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853142" y="1431946"/>
            <a:ext cx="3848986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reaches consumers during holiday weeks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5231218" y="1431946"/>
            <a:ext cx="3566931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AM/FM radio drives retail ROI: </a:t>
            </a: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$16 of retail sales per $1 spent in AM/FM radio</a:t>
            </a:r>
            <a:endParaRPr lang="en-US" sz="16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5241856" y="2951988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40810B-9DE9-4DB0-8848-0DD2E3EAB3C8}"/>
              </a:ext>
            </a:extLst>
          </p:cNvPr>
          <p:cNvSpPr/>
          <p:nvPr/>
        </p:nvSpPr>
        <p:spPr>
          <a:xfrm>
            <a:off x="627901" y="2212294"/>
            <a:ext cx="43431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% of adults 18+ reached by AM/FM radio, Monday through Sunday 6AM-midnight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C6AED72-5708-483C-9BC8-7EA92E984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81723"/>
              </p:ext>
            </p:extLst>
          </p:nvPr>
        </p:nvGraphicFramePr>
        <p:xfrm>
          <a:off x="5552258" y="2341418"/>
          <a:ext cx="3302735" cy="343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Grocery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 aftermarket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Department store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Mass merchandiser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Home improvement retailer A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Gasoline retailer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Retail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Home improvement retailer B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$9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60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DA5D7"/>
                          </a:solidFill>
                          <a:latin typeface="Century Gothic" panose="020B0502020202020204" pitchFamily="34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DA5D7"/>
                          </a:solidFill>
                          <a:latin typeface="Century Gothic" panose="020B0502020202020204" pitchFamily="34" charset="0"/>
                        </a:rPr>
                        <a:t>$16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37D636-D451-4AEC-828C-3FBD0921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" y="2443106"/>
            <a:ext cx="5182049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f66c9f24-4844-4d15-b9ba-64c15d203fe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6e074747-d357-474c-8ab5-9b9387a359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14436</TotalTime>
  <Words>139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587</cp:revision>
  <cp:lastPrinted>2022-05-10T16:13:47Z</cp:lastPrinted>
  <dcterms:modified xsi:type="dcterms:W3CDTF">2024-11-26T23:04:56Z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