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9" autoAdjust="0"/>
    <p:restoredTop sz="92714" autoAdjust="0"/>
  </p:normalViewPr>
  <p:slideViewPr>
    <p:cSldViewPr snapToGrid="0" snapToObjects="1">
      <p:cViewPr varScale="1">
        <p:scale>
          <a:sx n="59" d="100"/>
          <a:sy n="59" d="100"/>
        </p:scale>
        <p:origin x="1384" y="64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7D4FD1-E1F6-4AF7-BE54-FE94DF0C1766}"/>
              </a:ext>
            </a:extLst>
          </p:cNvPr>
          <p:cNvSpPr txBox="1">
            <a:spLocks/>
          </p:cNvSpPr>
          <p:nvPr/>
        </p:nvSpPr>
        <p:spPr>
          <a:xfrm>
            <a:off x="0" y="198774"/>
            <a:ext cx="9144000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defTabSz="914355">
              <a:defRPr/>
            </a:pPr>
            <a:r>
              <a:rPr lang="en-US" sz="2400" spc="0" dirty="0">
                <a:solidFill>
                  <a:srgbClr val="01588E"/>
                </a:solidFill>
                <a:latin typeface="Century Gothic"/>
                <a:ea typeface="Verdana"/>
                <a:cs typeface="Verdana" panose="020B0604030504040204" pitchFamily="34" charset="0"/>
              </a:rPr>
              <a:t>Edison’s Q2 2024 “Share Of Ear” Reveals The Enduring Strength Of AM/FM Radio</a:t>
            </a:r>
            <a:endParaRPr lang="en-US" sz="2400" spc="0" dirty="0">
              <a:solidFill>
                <a:srgbClr val="01588E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hape 183">
            <a:extLst>
              <a:ext uri="{FF2B5EF4-FFF2-40B4-BE49-F238E27FC236}">
                <a16:creationId xmlns:a16="http://schemas.microsoft.com/office/drawing/2014/main" id="{14849BF0-D541-494F-A465-4C55430B66E4}"/>
              </a:ext>
            </a:extLst>
          </p:cNvPr>
          <p:cNvSpPr/>
          <p:nvPr/>
        </p:nvSpPr>
        <p:spPr>
          <a:xfrm>
            <a:off x="43311" y="6356885"/>
            <a:ext cx="6935331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457166" hangingPunct="1">
              <a:defRPr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700" kern="1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Left</a:t>
            </a:r>
            <a:r>
              <a:rPr lang="en-US" altLang="en-US" sz="700" kern="1200" dirty="0">
                <a:solidFill>
                  <a:schemeClr val="tx1"/>
                </a:solidFill>
                <a:latin typeface="Century Gothic"/>
              </a:rPr>
              <a:t>: Edison Research, "Share of Ear,” Q3 2023 – Q2 2024. Persons 18+; SiriusXM: Ad-Supported: Spoken Word. Ad-Free: Music; Podcasts listened to on streaming platforms are included in 'podcasts.’ Right: Edison Research, "Share of Ear,” Q3 2023 – Q2 2024. Persons 18+, in the car; SiriusXM: Ad-supported: Spoken Word. Ad-free: Music; Podcasts listened to on streaming platforms are included in 'podcasts;' Percentages may not add up to 100 due to rounding.</a:t>
            </a:r>
            <a:endParaRPr lang="en-US" sz="700" kern="1200" dirty="0">
              <a:solidFill>
                <a:schemeClr val="tx1"/>
              </a:solidFill>
              <a:latin typeface="Century Gothic"/>
              <a:sym typeface="Century Gothic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E5E225-612B-4331-97EB-7EB73B9D21B3}"/>
              </a:ext>
            </a:extLst>
          </p:cNvPr>
          <p:cNvSpPr txBox="1"/>
          <p:nvPr/>
        </p:nvSpPr>
        <p:spPr>
          <a:xfrm>
            <a:off x="420020" y="1230797"/>
            <a:ext cx="39440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1"/>
            <a:r>
              <a:rPr lang="en-US" sz="14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AM/FM radio leads ad-supported audio shares: AM/FM radio has a dominant 69% share of ad-supported audio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8E7AFC-B691-4885-AC5F-2E21B23612F0}"/>
              </a:ext>
            </a:extLst>
          </p:cNvPr>
          <p:cNvSpPr txBox="1"/>
          <p:nvPr/>
        </p:nvSpPr>
        <p:spPr>
          <a:xfrm>
            <a:off x="4767944" y="1261101"/>
            <a:ext cx="41801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3463"/>
                </a:solidFill>
                <a:latin typeface="Century Gothic" panose="020B0502020202020204" pitchFamily="34" charset="0"/>
              </a:defRPr>
            </a:lvl1pPr>
          </a:lstStyle>
          <a:p>
            <a:pPr hangingPunct="1"/>
            <a:r>
              <a:rPr lang="en-US" kern="1200" dirty="0">
                <a:solidFill>
                  <a:schemeClr val="tx1"/>
                </a:solidFill>
                <a:ea typeface="+mn-ea"/>
                <a:cs typeface="+mn-cs"/>
              </a:rPr>
              <a:t>AM/FM radio rules ad-supported audio in the car: In the car, AM/FM radio has a stunning 86% share of ad-supported audio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5B4917-84F5-44B6-9780-9A61AB5F9D7F}"/>
              </a:ext>
            </a:extLst>
          </p:cNvPr>
          <p:cNvCxnSpPr>
            <a:cxnSpLocks/>
          </p:cNvCxnSpPr>
          <p:nvPr/>
        </p:nvCxnSpPr>
        <p:spPr>
          <a:xfrm>
            <a:off x="4452257" y="2921432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4B2F2EA-36B6-D01E-006E-030F812D3CF6}"/>
              </a:ext>
            </a:extLst>
          </p:cNvPr>
          <p:cNvSpPr txBox="1"/>
          <p:nvPr/>
        </p:nvSpPr>
        <p:spPr>
          <a:xfrm>
            <a:off x="1154973" y="2078437"/>
            <a:ext cx="2474119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 of ad-supported audio time spent among persons 18+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1B639-479B-54E0-F3F9-6826AF60D753}"/>
              </a:ext>
            </a:extLst>
          </p:cNvPr>
          <p:cNvSpPr txBox="1"/>
          <p:nvPr/>
        </p:nvSpPr>
        <p:spPr>
          <a:xfrm>
            <a:off x="5539296" y="2145305"/>
            <a:ext cx="2637408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/>
                <a:ea typeface="Verdana" panose="020B0604030504040204" pitchFamily="34" charset="0"/>
                <a:cs typeface="Verdana" panose="020B0604030504040204" pitchFamily="34" charset="0"/>
              </a:rPr>
              <a:t>Share of ad-supported audio time spent in the car among persons 18+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CB1F1C-A823-4535-9E9C-93FF41F43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03" y="2721732"/>
            <a:ext cx="8315665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620186c9f6657e51aa37e27a18464ae9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1c0ba853cf84db993336a0c964de4d6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162077-F310-4C05-A296-16BE9B56824B}">
  <ds:schemaRefs>
    <ds:schemaRef ds:uri="http://schemas.microsoft.com/office/2006/metadata/properties"/>
    <ds:schemaRef ds:uri="http://purl.org/dc/terms/"/>
    <ds:schemaRef ds:uri="http://schemas.microsoft.com/sharepoint/v3"/>
    <ds:schemaRef ds:uri="f66c9f24-4844-4d15-b9ba-64c15d203fe1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6e074747-d357-474c-8ab5-9b9387a3592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AEA0D5E-AD6B-451F-8965-06120F928C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14661</TotalTime>
  <Words>193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Helvetica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603</cp:revision>
  <cp:lastPrinted>2022-05-10T16:13:47Z</cp:lastPrinted>
  <dcterms:modified xsi:type="dcterms:W3CDTF">2024-09-12T17:37:49Z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