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0770B1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9" autoAdjust="0"/>
    <p:restoredTop sz="92714" autoAdjust="0"/>
  </p:normalViewPr>
  <p:slideViewPr>
    <p:cSldViewPr snapToGrid="0" snapToObjects="1">
      <p:cViewPr varScale="1">
        <p:scale>
          <a:sx n="59" d="100"/>
          <a:sy n="59" d="100"/>
        </p:scale>
        <p:origin x="1384" y="64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7D4FD1-E1F6-4AF7-BE54-FE94DF0C1766}"/>
              </a:ext>
            </a:extLst>
          </p:cNvPr>
          <p:cNvSpPr txBox="1">
            <a:spLocks/>
          </p:cNvSpPr>
          <p:nvPr/>
        </p:nvSpPr>
        <p:spPr>
          <a:xfrm>
            <a:off x="0" y="313074"/>
            <a:ext cx="9144000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defTabSz="914355">
              <a:defRPr/>
            </a:pPr>
            <a:r>
              <a:rPr lang="en-US" sz="3000" spc="0" dirty="0">
                <a:solidFill>
                  <a:srgbClr val="01588E"/>
                </a:solidFill>
                <a:latin typeface="Century Gothic"/>
                <a:ea typeface="Verdana"/>
                <a:cs typeface="Verdana" panose="020B0604030504040204" pitchFamily="34" charset="0"/>
              </a:rPr>
              <a:t>Case study: How AM/FM radio powered Steve’s Pest Control growth from one truck to 90</a:t>
            </a:r>
            <a:endParaRPr lang="en-US" sz="3000" spc="0" dirty="0">
              <a:solidFill>
                <a:srgbClr val="01588E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hape 183">
            <a:extLst>
              <a:ext uri="{FF2B5EF4-FFF2-40B4-BE49-F238E27FC236}">
                <a16:creationId xmlns:a16="http://schemas.microsoft.com/office/drawing/2014/main" id="{14849BF0-D541-494F-A465-4C55430B66E4}"/>
              </a:ext>
            </a:extLst>
          </p:cNvPr>
          <p:cNvSpPr/>
          <p:nvPr/>
        </p:nvSpPr>
        <p:spPr>
          <a:xfrm>
            <a:off x="56016" y="6408882"/>
            <a:ext cx="5661298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457166" hangingPunct="1">
              <a:defRPr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900" kern="1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MARU/Matchbox National Study – December 2023, 98 total respondents, persons 18+; </a:t>
            </a:r>
            <a:r>
              <a:rPr lang="en-US" sz="900" dirty="0">
                <a:solidFill>
                  <a:schemeClr val="tx1"/>
                </a:solidFill>
                <a:latin typeface="Century Gothic"/>
                <a:ea typeface="+mn-ea"/>
                <a:cs typeface="+mn-cs"/>
                <a:sym typeface="Calibri"/>
              </a:rPr>
              <a:t>System1 Creative Test; December  2023, 150 total respondents</a:t>
            </a:r>
            <a:endParaRPr lang="en-US" sz="900" kern="12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E5E225-612B-4331-97EB-7EB73B9D21B3}"/>
              </a:ext>
            </a:extLst>
          </p:cNvPr>
          <p:cNvSpPr txBox="1"/>
          <p:nvPr/>
        </p:nvSpPr>
        <p:spPr>
          <a:xfrm>
            <a:off x="3454370" y="2044007"/>
            <a:ext cx="223526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1"/>
            <a:r>
              <a:rPr lang="en-US" sz="16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AM/FM radio works </a:t>
            </a:r>
          </a:p>
          <a:p>
            <a:pPr algn="ctr" hangingPunct="1"/>
            <a:endParaRPr lang="en-US" sz="2000" b="1" kern="1200" dirty="0">
              <a:solidFill>
                <a:prstClr val="black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 hangingPunct="1"/>
            <a:r>
              <a:rPr lang="en-US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Awareness of Steve’s Pest Control is</a:t>
            </a:r>
          </a:p>
          <a:p>
            <a:pPr algn="ctr" hangingPunct="1"/>
            <a:r>
              <a:rPr lang="en-US" sz="3200" b="1" kern="1200" dirty="0">
                <a:solidFill>
                  <a:srgbClr val="2DA5D7"/>
                </a:solidFill>
                <a:latin typeface="Century Gothic" panose="020B0502020202020204" pitchFamily="34" charset="0"/>
                <a:ea typeface="+mn-ea"/>
                <a:cs typeface="+mn-cs"/>
              </a:rPr>
              <a:t>+18%</a:t>
            </a:r>
          </a:p>
          <a:p>
            <a:pPr algn="ctr" hangingPunct="1"/>
            <a:r>
              <a:rPr lang="en-US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stronger among AM/FM radio listeners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68AB0F-0A45-4B46-906B-224AEC08DFDB}"/>
              </a:ext>
            </a:extLst>
          </p:cNvPr>
          <p:cNvSpPr txBox="1"/>
          <p:nvPr/>
        </p:nvSpPr>
        <p:spPr>
          <a:xfrm>
            <a:off x="249052" y="1496797"/>
            <a:ext cx="2994596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hangingPunct="1">
              <a:defRPr/>
            </a:pPr>
            <a:r>
              <a:rPr lang="en-US" sz="1400" b="1" kern="1200" dirty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Compared to other categories, Steve’s Pest Control owns its category as the best-known brand</a:t>
            </a:r>
          </a:p>
        </p:txBody>
      </p:sp>
      <p:graphicFrame>
        <p:nvGraphicFramePr>
          <p:cNvPr id="19" name="Table 192">
            <a:extLst>
              <a:ext uri="{FF2B5EF4-FFF2-40B4-BE49-F238E27FC236}">
                <a16:creationId xmlns:a16="http://schemas.microsoft.com/office/drawing/2014/main" id="{151BBE86-9CA6-48FF-9B59-03AB3F6C0D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020683"/>
              </p:ext>
            </p:extLst>
          </p:nvPr>
        </p:nvGraphicFramePr>
        <p:xfrm>
          <a:off x="6389402" y="2790831"/>
          <a:ext cx="2377440" cy="3170582"/>
        </p:xfrm>
        <a:graphic>
          <a:graphicData uri="http://schemas.openxmlformats.org/drawingml/2006/table">
            <a:tbl>
              <a:tblPr firstRow="1" bandRow="1"/>
              <a:tblGrid>
                <a:gridCol w="1097280">
                  <a:extLst>
                    <a:ext uri="{9D8B030D-6E8A-4147-A177-3AD203B41FA5}">
                      <a16:colId xmlns:a16="http://schemas.microsoft.com/office/drawing/2014/main" val="4051278687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9730">
                <a:tc>
                  <a:txBody>
                    <a:bodyPr/>
                    <a:lstStyle/>
                    <a:p>
                      <a:pPr defTabSz="914378">
                        <a:defRPr/>
                      </a:pPr>
                      <a:endParaRPr lang="en-US" sz="1600" spc="0" dirty="0">
                        <a:solidFill>
                          <a:srgbClr val="003463"/>
                        </a:solidFill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Calibri"/>
                      </a:endParaRPr>
                    </a:p>
                  </a:txBody>
                  <a:tcPr marL="48995" marR="48995" marT="48995" marB="489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Star rating</a:t>
                      </a:r>
                    </a:p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Long-term brand growth based on ad’s creative effectiveness, calculated by measuring emotional response</a:t>
                      </a:r>
                    </a:p>
                  </a:txBody>
                  <a:tcPr marL="48995" marR="48995" marT="48995" marB="489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23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</a:rPr>
                        <a:t>U.S. audio average of 43 audio ads</a:t>
                      </a:r>
                    </a:p>
                  </a:txBody>
                  <a:tcPr marL="48995" marR="48995" marT="48995" marB="4899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</a:rPr>
                        <a:t>1.7</a:t>
                      </a:r>
                    </a:p>
                  </a:txBody>
                  <a:tcPr marL="48995" marR="48995" marT="48995" marB="4899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991621"/>
                  </a:ext>
                </a:extLst>
              </a:tr>
              <a:tr h="817622">
                <a:tc>
                  <a:txBody>
                    <a:bodyPr/>
                    <a:lstStyle/>
                    <a:p>
                      <a:pPr marL="0" algn="ctr" defTabSz="608061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Steve’s Pest Control</a:t>
                      </a:r>
                    </a:p>
                    <a:p>
                      <a:pPr marL="0" algn="ctr" defTabSz="608061" rtl="0" eaLnBrk="1" fontAlgn="b" latinLnBrk="0" hangingPunct="1"/>
                      <a:r>
                        <a:rPr lang="en-US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Grinch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</a:t>
                      </a:r>
                      <a:endParaRPr lang="en-US" sz="1200" b="0" i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8061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2DA5D7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2.8</a:t>
                      </a:r>
                    </a:p>
                    <a:p>
                      <a:pPr marL="0" algn="ctr" defTabSz="608061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(almost a 3 which is “good”)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F8E7AFC-B691-4885-AC5F-2E21B23612F0}"/>
              </a:ext>
            </a:extLst>
          </p:cNvPr>
          <p:cNvSpPr txBox="1"/>
          <p:nvPr/>
        </p:nvSpPr>
        <p:spPr>
          <a:xfrm>
            <a:off x="6080824" y="1496797"/>
            <a:ext cx="29945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3463"/>
                </a:solidFill>
                <a:latin typeface="Century Gothic" panose="020B0502020202020204" pitchFamily="34" charset="0"/>
              </a:defRPr>
            </a:lvl1pPr>
          </a:lstStyle>
          <a:p>
            <a:pPr hangingPunct="1"/>
            <a:r>
              <a:rPr lang="en-US" kern="1200" dirty="0">
                <a:solidFill>
                  <a:schemeClr val="tx1"/>
                </a:solidFill>
                <a:ea typeface="+mn-ea"/>
                <a:cs typeface="+mn-cs"/>
              </a:rPr>
              <a:t>System1 creative test: Steve’s Pest Control’s </a:t>
            </a:r>
            <a:r>
              <a:rPr lang="en-US" i="1" kern="1200" dirty="0">
                <a:solidFill>
                  <a:schemeClr val="tx1"/>
                </a:solidFill>
                <a:ea typeface="+mn-ea"/>
                <a:cs typeface="+mn-cs"/>
              </a:rPr>
              <a:t>The Grinch</a:t>
            </a:r>
            <a:r>
              <a:rPr lang="en-US" kern="1200" dirty="0">
                <a:solidFill>
                  <a:schemeClr val="tx1"/>
                </a:solidFill>
                <a:ea typeface="+mn-ea"/>
                <a:cs typeface="+mn-cs"/>
              </a:rPr>
              <a:t> ad outranks the U.S. audio average in positive response</a:t>
            </a:r>
          </a:p>
        </p:txBody>
      </p:sp>
      <p:graphicFrame>
        <p:nvGraphicFramePr>
          <p:cNvPr id="21" name="Table 192">
            <a:extLst>
              <a:ext uri="{FF2B5EF4-FFF2-40B4-BE49-F238E27FC236}">
                <a16:creationId xmlns:a16="http://schemas.microsoft.com/office/drawing/2014/main" id="{1963CA5F-A899-4399-B768-C90EC4DDA2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275875"/>
              </p:ext>
            </p:extLst>
          </p:nvPr>
        </p:nvGraphicFramePr>
        <p:xfrm>
          <a:off x="260906" y="2588949"/>
          <a:ext cx="2878228" cy="3498129"/>
        </p:xfrm>
        <a:graphic>
          <a:graphicData uri="http://schemas.openxmlformats.org/drawingml/2006/table">
            <a:tbl>
              <a:tblPr firstRow="1" bandRow="1"/>
              <a:tblGrid>
                <a:gridCol w="1439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857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spc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/>
                          <a:cs typeface="Verdana" panose="020B0604030504040204" pitchFamily="34" charset="0"/>
                        </a:rPr>
                        <a:t>Unaided awareness among total respondents (respondents are NOT given a list of brands)</a:t>
                      </a:r>
                    </a:p>
                    <a:p>
                      <a:pPr algn="ctr" defTabSz="914378"/>
                      <a:r>
                        <a:rPr lang="en-US" sz="1000" b="1" spc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Top brand mentioned for each category</a:t>
                      </a:r>
                    </a:p>
                  </a:txBody>
                  <a:tcPr marL="48995" marR="48995" marT="48995" marB="4899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5327" marR="65327" marT="65327" marB="65327" anchor="ctr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55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b="1" dirty="0">
                          <a:solidFill>
                            <a:srgbClr val="2DA5D7"/>
                          </a:solidFill>
                          <a:latin typeface="Century Gothic" panose="020B0502020202020204" pitchFamily="34" charset="0"/>
                        </a:rPr>
                        <a:t>Pest and insect control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" algn="ctr" defTabSz="60806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rgbClr val="2DA5D7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Steve’s Pest Control: 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954638"/>
                  </a:ext>
                </a:extLst>
              </a:tr>
              <a:tr h="3446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Furniture or home remodeling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" marR="0" lvl="0" indent="0" algn="ctr" defTabSz="6080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Ashley Furniture: 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777528"/>
                  </a:ext>
                </a:extLst>
              </a:tr>
              <a:tr h="198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HVAC services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" marR="0" lvl="0" indent="0" algn="ctr" defTabSz="6080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None: 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23698"/>
                  </a:ext>
                </a:extLst>
              </a:tr>
              <a:tr h="198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Injury attorneys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" marR="0" lvl="0" indent="0" algn="ctr" defTabSz="6080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None: 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46129"/>
                  </a:ext>
                </a:extLst>
              </a:tr>
              <a:tr h="198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Window replacement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" marR="0" lvl="0" indent="0" algn="ctr" defTabSz="6080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None: 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461030"/>
                  </a:ext>
                </a:extLst>
              </a:tr>
              <a:tr h="198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Home improvement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" marR="0" lvl="0" indent="0" algn="ctr" defTabSz="6080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Lowe’s: 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050149"/>
                  </a:ext>
                </a:extLst>
              </a:tr>
              <a:tr h="19855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Roofing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" marR="0" lvl="0" indent="0" algn="ctr" defTabSz="6080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None: 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240943"/>
                  </a:ext>
                </a:extLst>
              </a:tr>
              <a:tr h="19855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Auto dealerships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" marR="0" lvl="0" indent="0" algn="ctr" defTabSz="6080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Joe </a:t>
                      </a:r>
                      <a:r>
                        <a:rPr lang="en-US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Machens</a:t>
                      </a: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: 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789546"/>
                  </a:ext>
                </a:extLst>
              </a:tr>
              <a:tr h="19855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Plumbing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" algn="ctr" defTabSz="60806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None: 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62590"/>
                  </a:ext>
                </a:extLst>
              </a:tr>
              <a:tr h="3446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Hospitals and rehabilitation centers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" algn="ctr" defTabSz="608061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University Hospital: 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126855"/>
                  </a:ext>
                </a:extLst>
              </a:tr>
              <a:tr h="19855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Dental services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" algn="ctr" defTabSz="60806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None: 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52179"/>
                  </a:ext>
                </a:extLst>
              </a:tr>
              <a:tr h="19855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Vision and eye care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" algn="ctr" defTabSz="608061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None: 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8582"/>
                  </a:ext>
                </a:extLst>
              </a:tr>
            </a:tbl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9775D7-1D2C-451F-972F-EBD0F8E4033D}"/>
              </a:ext>
            </a:extLst>
          </p:cNvPr>
          <p:cNvCxnSpPr>
            <a:cxnSpLocks/>
          </p:cNvCxnSpPr>
          <p:nvPr/>
        </p:nvCxnSpPr>
        <p:spPr>
          <a:xfrm>
            <a:off x="3338188" y="2620534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5B4917-84F5-44B6-9780-9A61AB5F9D7F}"/>
              </a:ext>
            </a:extLst>
          </p:cNvPr>
          <p:cNvCxnSpPr>
            <a:cxnSpLocks/>
          </p:cNvCxnSpPr>
          <p:nvPr/>
        </p:nvCxnSpPr>
        <p:spPr>
          <a:xfrm>
            <a:off x="5888684" y="2620534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20" ma:contentTypeDescription="Create a new document." ma:contentTypeScope="" ma:versionID="620186c9f6657e51aa37e27a18464ae9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1c0ba853cf84db993336a0c964de4d6a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EA0D5E-AD6B-451F-8965-06120F928C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162077-F310-4C05-A296-16BE9B56824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f66c9f24-4844-4d15-b9ba-64c15d203fe1"/>
    <ds:schemaRef ds:uri="http://purl.org/dc/terms/"/>
    <ds:schemaRef ds:uri="http://schemas.openxmlformats.org/package/2006/metadata/core-properties"/>
    <ds:schemaRef ds:uri="http://purl.org/dc/dcmitype/"/>
    <ds:schemaRef ds:uri="6e074747-d357-474c-8ab5-9b9387a3592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14650</TotalTime>
  <Words>254</Words>
  <Application>Microsoft Office PowerPoint</Application>
  <PresentationFormat>On-screen Show (4:3)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Helvetica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599</cp:revision>
  <cp:lastPrinted>2022-05-10T16:13:47Z</cp:lastPrinted>
  <dcterms:modified xsi:type="dcterms:W3CDTF">2024-08-05T14:57:47Z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