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469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oshana Shapiro" initials="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5D7"/>
    <a:srgbClr val="003463"/>
    <a:srgbClr val="0770B1"/>
    <a:srgbClr val="FFFFFF"/>
    <a:srgbClr val="01588E"/>
    <a:srgbClr val="1F8EC5"/>
    <a:srgbClr val="000000"/>
    <a:srgbClr val="929191"/>
    <a:srgbClr val="666666"/>
    <a:srgbClr val="004C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1DF"/>
          </a:solidFill>
        </a:fill>
      </a:tcStyle>
    </a:wholeTbl>
    <a:band2H>
      <a:tcTxStyle/>
      <a:tcStyle>
        <a:tcBdr/>
        <a:fill>
          <a:solidFill>
            <a:srgbClr val="E7EA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DD6"/>
          </a:solidFill>
        </a:fill>
      </a:tcStyle>
    </a:wholeTbl>
    <a:band2H>
      <a:tcTxStyle/>
      <a:tcStyle>
        <a:tcBdr/>
        <a:fill>
          <a:solidFill>
            <a:srgbClr val="E6E7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4E4"/>
          </a:solidFill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9" autoAdjust="0"/>
    <p:restoredTop sz="92714" autoAdjust="0"/>
  </p:normalViewPr>
  <p:slideViewPr>
    <p:cSldViewPr snapToGrid="0" snapToObjects="1">
      <p:cViewPr varScale="1">
        <p:scale>
          <a:sx n="59" d="100"/>
          <a:sy n="59" d="100"/>
        </p:scale>
        <p:origin x="1384" y="64"/>
      </p:cViewPr>
      <p:guideLst>
        <p:guide orient="horz"/>
        <p:guide pos="28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680"/>
    </p:cViewPr>
  </p:sorterViewPr>
  <p:notesViewPr>
    <p:cSldViewPr snapToGrid="0" snapToObjects="1">
      <p:cViewPr varScale="1">
        <p:scale>
          <a:sx n="114" d="100"/>
          <a:sy n="114" d="100"/>
        </p:scale>
        <p:origin x="-533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14" y="1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/>
          <a:lstStyle>
            <a:lvl1pPr algn="r">
              <a:defRPr sz="1100"/>
            </a:lvl1pPr>
          </a:lstStyle>
          <a:p>
            <a:fld id="{661F8516-2899-B645-A02E-84909ADB0A76}" type="datetimeFigureOut">
              <a:rPr lang="en-US" smtClean="0"/>
              <a:t>7/22/2024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14" y="8685894"/>
            <a:ext cx="2972098" cy="456595"/>
          </a:xfrm>
          <a:prstGeom prst="rect">
            <a:avLst/>
          </a:prstGeom>
        </p:spPr>
        <p:txBody>
          <a:bodyPr vert="horz" lIns="86493" tIns="43247" rIns="86493" bIns="43247" rtlCol="0" anchor="b"/>
          <a:lstStyle>
            <a:lvl1pPr algn="r">
              <a:defRPr sz="1100"/>
            </a:lvl1pPr>
          </a:lstStyle>
          <a:p>
            <a:fld id="{E0A25E00-2D9F-B043-A07D-560D63B3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49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18" tIns="45710" rIns="91418" bIns="4571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5180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6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Image_10x7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536" y="-1"/>
            <a:ext cx="61256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65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12" name="Picture 11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1949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u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3" name="Shape 3"/>
          <p:cNvSpPr>
            <a:spLocks noGrp="1"/>
          </p:cNvSpPr>
          <p:nvPr>
            <p:ph idx="1"/>
          </p:nvPr>
        </p:nvSpPr>
        <p:spPr>
          <a:xfrm>
            <a:off x="407988" y="1333500"/>
            <a:ext cx="8443912" cy="4792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02679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 descr="Bl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202266"/>
            <a:ext cx="9144004" cy="5068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20.jpeg" descr="Image15.jpg"/>
          <p:cNvPicPr>
            <a:picLocks noChangeAspect="1"/>
          </p:cNvPicPr>
          <p:nvPr userDrawn="1"/>
        </p:nvPicPr>
        <p:blipFill rotWithShape="1">
          <a:blip r:embed="rId3"/>
          <a:srcRect l="9035" t="5914" r="1465"/>
          <a:stretch/>
        </p:blipFill>
        <p:spPr>
          <a:xfrm>
            <a:off x="-1" y="1202266"/>
            <a:ext cx="9144001" cy="50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7826" y="1422400"/>
            <a:ext cx="8423275" cy="4639733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hape 2"/>
          <p:cNvSpPr>
            <a:spLocks noGrp="1"/>
          </p:cNvSpPr>
          <p:nvPr>
            <p:ph type="title"/>
          </p:nvPr>
        </p:nvSpPr>
        <p:spPr>
          <a:xfrm>
            <a:off x="407988" y="274639"/>
            <a:ext cx="8443912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3200"/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9" name="Picture 8" descr="CRSG_DCM-Horizontal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4307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r="12521"/>
          <a:stretch>
            <a:fillRect/>
          </a:stretch>
        </p:blipFill>
        <p:spPr bwMode="auto"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RSG_DCM-Horizontal-White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309" y="6475741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8192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- No Tex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mulus-WhiteBK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41"/>
          <a:stretch/>
        </p:blipFill>
        <p:spPr>
          <a:xfrm>
            <a:off x="1" y="5537200"/>
            <a:ext cx="9135879" cy="13208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-1588" y="1231900"/>
            <a:ext cx="9145588" cy="0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13"/>
          <p:cNvSpPr txBox="1">
            <a:spLocks/>
          </p:cNvSpPr>
          <p:nvPr userDrawn="1"/>
        </p:nvSpPr>
        <p:spPr>
          <a:xfrm>
            <a:off x="8718022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CRSG_DCM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83" y="6448720"/>
            <a:ext cx="959990" cy="32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927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0"/>
            <a:ext cx="9144000" cy="6858000"/>
          </a:xfrm>
          <a:prstGeom prst="rect">
            <a:avLst/>
          </a:prstGeom>
        </p:spPr>
      </p:pic>
      <p:pic>
        <p:nvPicPr>
          <p:cNvPr id="8" name="Picture 7" descr="Cumulus_Curve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393" y="-2"/>
            <a:ext cx="6125608" cy="6858001"/>
          </a:xfrm>
          <a:prstGeom prst="rect">
            <a:avLst/>
          </a:prstGeom>
        </p:spPr>
      </p:pic>
      <p:sp>
        <p:nvSpPr>
          <p:cNvPr id="11" name="Shape 2"/>
          <p:cNvSpPr>
            <a:spLocks noGrp="1"/>
          </p:cNvSpPr>
          <p:nvPr>
            <p:ph type="title"/>
          </p:nvPr>
        </p:nvSpPr>
        <p:spPr>
          <a:xfrm>
            <a:off x="4762500" y="2715420"/>
            <a:ext cx="3708400" cy="792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>
              <a:defRPr sz="5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9" name="Shape 13"/>
          <p:cNvSpPr txBox="1">
            <a:spLocks/>
          </p:cNvSpPr>
          <p:nvPr userDrawn="1"/>
        </p:nvSpPr>
        <p:spPr>
          <a:xfrm>
            <a:off x="0" y="6441999"/>
            <a:ext cx="425978" cy="261606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86CB4B4D-7CA3-9044-876B-883B54F8677D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12" name="Picture 11" descr="CRSG_DCM-Horizontal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0" y="6425229"/>
            <a:ext cx="1006055" cy="2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4334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Thank You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0.jpeg" descr="Image15.jpg"/>
          <p:cNvPicPr>
            <a:picLocks noChangeAspect="1"/>
          </p:cNvPicPr>
          <p:nvPr userDrawn="1"/>
        </p:nvPicPr>
        <p:blipFill rotWithShape="1">
          <a:blip r:embed="rId2"/>
          <a:srcRect l="9035" t="5914" r="1465"/>
          <a:stretch/>
        </p:blipFill>
        <p:spPr>
          <a:xfrm>
            <a:off x="-1" y="1206500"/>
            <a:ext cx="9144001" cy="50800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840541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NO COPY OR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82241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356353"/>
            <a:ext cx="264733" cy="26160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>
              <a:defRPr sz="11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8" r:id="rId2"/>
    <p:sldLayoutId id="2147483670" r:id="rId3"/>
    <p:sldLayoutId id="2147483675" r:id="rId4"/>
    <p:sldLayoutId id="2147483673" r:id="rId5"/>
    <p:sldLayoutId id="2147483672" r:id="rId6"/>
    <p:sldLayoutId id="2147483674" r:id="rId7"/>
    <p:sldLayoutId id="2147483676" r:id="rId8"/>
    <p:sldLayoutId id="2147483671" r:id="rId9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ln>
            <a:noFill/>
          </a:ln>
          <a:solidFill>
            <a:schemeClr val="accent1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4572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144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716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828800" marR="0" indent="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None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4917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948938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406140" marR="0" indent="-20573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3863340" marR="0" indent="-20574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87562" y="6126052"/>
            <a:ext cx="1863129" cy="646327"/>
          </a:xfrm>
          <a:prstGeom prst="rect">
            <a:avLst/>
          </a:prstGeom>
          <a:noFill/>
          <a:ln w="2857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lvl="0" indent="0" algn="ct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INSERT STATION LOGO HERE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  <a:sym typeface="Helvetica"/>
            </a:endParaRPr>
          </a:p>
        </p:txBody>
      </p:sp>
      <p:sp>
        <p:nvSpPr>
          <p:cNvPr id="15" name="Shape 183">
            <a:extLst>
              <a:ext uri="{FF2B5EF4-FFF2-40B4-BE49-F238E27FC236}">
                <a16:creationId xmlns:a16="http://schemas.microsoft.com/office/drawing/2014/main" id="{4BE22D2A-0173-44CA-9E0F-8B4D44107EA8}"/>
              </a:ext>
            </a:extLst>
          </p:cNvPr>
          <p:cNvSpPr/>
          <p:nvPr/>
        </p:nvSpPr>
        <p:spPr>
          <a:xfrm>
            <a:off x="66086" y="6295636"/>
            <a:ext cx="6824903" cy="56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tIns="34289" rIns="34289" bIns="34289">
            <a:spAutoFit/>
          </a:bodyPr>
          <a:lstStyle/>
          <a:p>
            <a:pPr defTabSz="685783" hangingPunct="1"/>
            <a:r>
              <a:rPr lang="en-US" sz="800" kern="1200" dirty="0">
                <a:solidFill>
                  <a:schemeClr val="tx1"/>
                </a:solidFill>
              </a:rPr>
              <a:t>Source: Left: Edison Research, "Share of Ear,” Q2 2023 – Q1 2024. Persons 18+, in the car; SiriusXM: Ad-supported: Spoken Word. Ad-free: Music; Podcasts listened to on streaming platforms are included in 'podcasts;' Percentages may not add up to 100 due to rounding; Right: Cumulus Media | Westwood One-commissioned MARU/Matchbox study of 1,065 adults in the U.S., conducted between June 3 and June 10, 2021.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E94FCE-DF5B-41FA-8145-3823330CFE3A}"/>
              </a:ext>
            </a:extLst>
          </p:cNvPr>
          <p:cNvSpPr/>
          <p:nvPr/>
        </p:nvSpPr>
        <p:spPr>
          <a:xfrm>
            <a:off x="0" y="257747"/>
            <a:ext cx="9144000" cy="74635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457166">
              <a:spcAft>
                <a:spcPts val="1350"/>
              </a:spcAft>
            </a:pPr>
            <a:r>
              <a:rPr lang="en-US" sz="2200" b="1" dirty="0">
                <a:solidFill>
                  <a:srgbClr val="01588E"/>
                </a:solidFill>
                <a:sym typeface="Calibri"/>
              </a:rPr>
              <a:t>Advertisers Would Pay 16% Extra For In-Car Visual Displays That Sync To AM/FM Radio Ads, According To Advertiser Perceptions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571869-9E72-49FA-BF0F-0D0E64E982A5}"/>
              </a:ext>
            </a:extLst>
          </p:cNvPr>
          <p:cNvSpPr/>
          <p:nvPr/>
        </p:nvSpPr>
        <p:spPr>
          <a:xfrm>
            <a:off x="5210261" y="1270669"/>
            <a:ext cx="3282256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The more you listen and drive, the more you notice the in-car AM/FM radio display</a:t>
            </a:r>
            <a:endParaRPr lang="en-US" sz="1600" dirty="0"/>
          </a:p>
          <a:p>
            <a:pPr algn="ctr"/>
            <a:endParaRPr lang="en-US" sz="105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76FBC-1F72-4818-A888-FBB97C54B761}"/>
              </a:ext>
            </a:extLst>
          </p:cNvPr>
          <p:cNvSpPr/>
          <p:nvPr/>
        </p:nvSpPr>
        <p:spPr>
          <a:xfrm>
            <a:off x="353465" y="1270669"/>
            <a:ext cx="4024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Associating a visual with AM/FM radio ads takes advantage of AM/FM radio’s massive share of in-car listening</a:t>
            </a:r>
            <a:endParaRPr lang="en-US" sz="1600" dirty="0"/>
          </a:p>
          <a:p>
            <a:pPr algn="ctr"/>
            <a:endParaRPr lang="en-US" sz="1400" b="1" dirty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+mn-lt"/>
              </a:rPr>
              <a:t>Share of ad-supported audio time spent in the car among adults 18+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5EAFE0-C489-4F48-BC41-BC76607E5F86}"/>
              </a:ext>
            </a:extLst>
          </p:cNvPr>
          <p:cNvCxnSpPr>
            <a:cxnSpLocks/>
          </p:cNvCxnSpPr>
          <p:nvPr/>
        </p:nvCxnSpPr>
        <p:spPr>
          <a:xfrm>
            <a:off x="4572000" y="2982673"/>
            <a:ext cx="0" cy="2525662"/>
          </a:xfrm>
          <a:prstGeom prst="line">
            <a:avLst/>
          </a:prstGeom>
          <a:noFill/>
          <a:ln w="25400" cap="flat">
            <a:solidFill>
              <a:schemeClr val="bg1">
                <a:lumMod val="8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A50BEA1-AECC-4489-B72D-14678A7DFA8A}"/>
              </a:ext>
            </a:extLst>
          </p:cNvPr>
          <p:cNvSpPr/>
          <p:nvPr/>
        </p:nvSpPr>
        <p:spPr>
          <a:xfrm>
            <a:off x="4659088" y="2258922"/>
            <a:ext cx="438460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2DA5D7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70%</a:t>
            </a:r>
            <a:br>
              <a:rPr lang="en-US" sz="32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of heavy AM/FM radio listeners say they regularly/occasionally pay attention to the in-car AM/FM radio display screen when they listen</a:t>
            </a:r>
          </a:p>
          <a:p>
            <a:pPr algn="ctr">
              <a:spcAft>
                <a:spcPts val="1200"/>
              </a:spcAft>
            </a:pPr>
            <a:r>
              <a:rPr lang="en-US" sz="3600" b="1" dirty="0">
                <a:solidFill>
                  <a:srgbClr val="2DA5D7"/>
                </a:solidFill>
                <a:latin typeface="+mn-lt"/>
                <a:cs typeface="Calibri" panose="020F0502020204030204" pitchFamily="34" charset="0"/>
              </a:rPr>
              <a:t>64%</a:t>
            </a:r>
            <a:b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of “mega milers,” those who clock 150 or more miles in the car weekly, say they regularly/occasionally pay attention</a:t>
            </a:r>
            <a:endParaRPr lang="en-US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10716-EBC2-4047-B0A9-D84EB102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87" y="2846350"/>
            <a:ext cx="3694496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841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Custom 11">
      <a:dk1>
        <a:srgbClr val="000000"/>
      </a:dk1>
      <a:lt1>
        <a:srgbClr val="FFFFFF"/>
      </a:lt1>
      <a:dk2>
        <a:srgbClr val="000000"/>
      </a:dk2>
      <a:lt2>
        <a:srgbClr val="004C93"/>
      </a:lt2>
      <a:accent1>
        <a:srgbClr val="01588E"/>
      </a:accent1>
      <a:accent2>
        <a:srgbClr val="0773B1"/>
      </a:accent2>
      <a:accent3>
        <a:srgbClr val="2DA5D7"/>
      </a:accent3>
      <a:accent4>
        <a:srgbClr val="FFFFFF"/>
      </a:accent4>
      <a:accent5>
        <a:srgbClr val="FFFFFF"/>
      </a:accent5>
      <a:accent6>
        <a:srgbClr val="808080"/>
      </a:accent6>
      <a:hlink>
        <a:srgbClr val="0000FF"/>
      </a:hlink>
      <a:folHlink>
        <a:srgbClr val="D000FF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61A0"/>
      </a:accent1>
      <a:accent2>
        <a:srgbClr val="092851"/>
      </a:accent2>
      <a:accent3>
        <a:srgbClr val="0D3C7C"/>
      </a:accent3>
      <a:accent4>
        <a:srgbClr val="4E88CC"/>
      </a:accent4>
      <a:accent5>
        <a:srgbClr val="666666"/>
      </a:accent5>
      <a:accent6>
        <a:srgbClr val="B3B3B3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C3985D1DC3E4E824BAA0B86201A01" ma:contentTypeVersion="20" ma:contentTypeDescription="Create a new document." ma:contentTypeScope="" ma:versionID="620186c9f6657e51aa37e27a18464ae9">
  <xsd:schema xmlns:xsd="http://www.w3.org/2001/XMLSchema" xmlns:xs="http://www.w3.org/2001/XMLSchema" xmlns:p="http://schemas.microsoft.com/office/2006/metadata/properties" xmlns:ns1="http://schemas.microsoft.com/sharepoint/v3" xmlns:ns2="f66c9f24-4844-4d15-b9ba-64c15d203fe1" xmlns:ns3="6e074747-d357-474c-8ab5-9b9387a35920" targetNamespace="http://schemas.microsoft.com/office/2006/metadata/properties" ma:root="true" ma:fieldsID="1c0ba853cf84db993336a0c964de4d6a" ns1:_="" ns2:_="" ns3:_="">
    <xsd:import namespace="http://schemas.microsoft.com/sharepoint/v3"/>
    <xsd:import namespace="f66c9f24-4844-4d15-b9ba-64c15d203fe1"/>
    <xsd:import namespace="6e074747-d357-474c-8ab5-9b9387a35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c9f24-4844-4d15-b9ba-64c15d203f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1ca1ffe-bf44-4fe8-9273-a40e563066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74747-d357-474c-8ab5-9b9387a35920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497b5075-fe68-4b07-b307-3a9961afabf1}" ma:internalName="TaxCatchAll" ma:showField="CatchAllData" ma:web="6e074747-d357-474c-8ab5-9b9387a359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66c9f24-4844-4d15-b9ba-64c15d203fe1">
      <Terms xmlns="http://schemas.microsoft.com/office/infopath/2007/PartnerControls"/>
    </lcf76f155ced4ddcb4097134ff3c332f>
    <TaxCatchAll xmlns="6e074747-d357-474c-8ab5-9b9387a3592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AEA0D5E-AD6B-451F-8965-06120F928C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c9f24-4844-4d15-b9ba-64c15d203fe1"/>
    <ds:schemaRef ds:uri="6e074747-d357-474c-8ab5-9b9387a35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162077-F310-4C05-A296-16BE9B56824B}">
  <ds:schemaRefs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6e074747-d357-474c-8ab5-9b9387a35920"/>
    <ds:schemaRef ds:uri="f66c9f24-4844-4d15-b9ba-64c15d203fe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4E44F5-27AA-4079-B973-696EDA99E6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14650</TotalTime>
  <Words>223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Helvetica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Shoshana Shapiro</dc:creator>
  <cp:lastModifiedBy>Lauren</cp:lastModifiedBy>
  <cp:revision>599</cp:revision>
  <cp:lastPrinted>2022-05-10T16:13:47Z</cp:lastPrinted>
  <dcterms:modified xsi:type="dcterms:W3CDTF">2024-07-22T17:42:33Z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0x010100709C3985D1DC3E4E824BAA0B86201A01</vt:lpwstr>
  </property>
  <property fmtid="{D5CDD505-2E9C-101B-9397-08002B2CF9AE}" pid="3" name="Order">
    <vt:r8>4864000</vt:r8>
  </property>
  <property fmtid="{D5CDD505-2E9C-101B-9397-08002B2CF9AE}" pid="4" name="MediaServiceImageTags">
    <vt:lpwstr/>
  </property>
</Properties>
</file>