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 autoAdjust="0"/>
    <p:restoredTop sz="92714" autoAdjust="0"/>
  </p:normalViewPr>
  <p:slideViewPr>
    <p:cSldViewPr snapToGrid="0" snapToObjects="1">
      <p:cViewPr varScale="1">
        <p:scale>
          <a:sx n="59" d="100"/>
          <a:sy n="59" d="100"/>
        </p:scale>
        <p:origin x="1384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5" name="Shape 183">
            <a:extLst>
              <a:ext uri="{FF2B5EF4-FFF2-40B4-BE49-F238E27FC236}">
                <a16:creationId xmlns:a16="http://schemas.microsoft.com/office/drawing/2014/main" id="{4BE22D2A-0173-44CA-9E0F-8B4D44107EA8}"/>
              </a:ext>
            </a:extLst>
          </p:cNvPr>
          <p:cNvSpPr/>
          <p:nvPr/>
        </p:nvSpPr>
        <p:spPr>
          <a:xfrm>
            <a:off x="93309" y="6595409"/>
            <a:ext cx="6824903" cy="17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lvl="0" defTabSz="342884" hangingPunct="1">
              <a:defRPr/>
            </a:pPr>
            <a:r>
              <a:rPr lang="en-US" sz="700" kern="1200" dirty="0">
                <a:solidFill>
                  <a:schemeClr val="tx1"/>
                </a:solidFill>
                <a:sym typeface="Calibri"/>
              </a:rPr>
              <a:t>Source: Left: MARU/Matchbox April 2024, study of 1617 adults 18+; Right: </a:t>
            </a:r>
            <a:r>
              <a:rPr lang="en-US" altLang="en-US" sz="700" kern="1200" dirty="0">
                <a:solidFill>
                  <a:schemeClr val="tx1"/>
                </a:solidFill>
              </a:rPr>
              <a:t>Edison Research, "Share of Ear,” Persons 18+ in the car, Q1 2017-Q1 2024.</a:t>
            </a:r>
            <a:endParaRPr lang="en-US" sz="700" kern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E94FCE-DF5B-41FA-8145-3823330CFE3A}"/>
              </a:ext>
            </a:extLst>
          </p:cNvPr>
          <p:cNvSpPr/>
          <p:nvPr/>
        </p:nvSpPr>
        <p:spPr>
          <a:xfrm>
            <a:off x="333376" y="188945"/>
            <a:ext cx="8477249" cy="126957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457166">
              <a:spcAft>
                <a:spcPts val="1350"/>
              </a:spcAft>
            </a:pPr>
            <a:r>
              <a:rPr lang="en-US" sz="2600" b="1" dirty="0">
                <a:solidFill>
                  <a:srgbClr val="01588E"/>
                </a:solidFill>
                <a:sym typeface="Calibri"/>
              </a:rPr>
              <a:t>Back To The Office: Average American Commuting Returns While AM/FM Radio Continues To Dominate In-Car Listening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/>
              <a:ea typeface="+mj-ea"/>
              <a:cs typeface="+mj-cs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4DE453-3262-4ECE-93A2-91D911AB08AD}"/>
              </a:ext>
            </a:extLst>
          </p:cNvPr>
          <p:cNvSpPr/>
          <p:nvPr/>
        </p:nvSpPr>
        <p:spPr>
          <a:xfrm>
            <a:off x="325375" y="2500562"/>
            <a:ext cx="29390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2DA5D7"/>
                </a:solidFill>
                <a:latin typeface="+mn-lt"/>
              </a:rPr>
              <a:t>85%</a:t>
            </a:r>
          </a:p>
          <a:p>
            <a:pPr algn="ctr"/>
            <a:r>
              <a:rPr lang="en-US" sz="2800" dirty="0">
                <a:latin typeface="+mn-lt"/>
              </a:rPr>
              <a:t>of pre-COVID commuters are now working outside the home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71869-9E72-49FA-BF0F-0D0E64E982A5}"/>
              </a:ext>
            </a:extLst>
          </p:cNvPr>
          <p:cNvSpPr/>
          <p:nvPr/>
        </p:nvSpPr>
        <p:spPr>
          <a:xfrm>
            <a:off x="4379779" y="1593479"/>
            <a:ext cx="4024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AM/FM </a:t>
            </a:r>
            <a:r>
              <a:rPr lang="en-US" b="1">
                <a:solidFill>
                  <a:schemeClr val="tx1"/>
                </a:solidFill>
                <a:latin typeface="+mn-lt"/>
              </a:rPr>
              <a:t>radio’s in-car share 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trend is remarkably consistent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E76FBC-1F72-4818-A888-FBB97C54B761}"/>
              </a:ext>
            </a:extLst>
          </p:cNvPr>
          <p:cNvSpPr/>
          <p:nvPr/>
        </p:nvSpPr>
        <p:spPr>
          <a:xfrm>
            <a:off x="723110" y="1821420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Back to the office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5EAFE0-C489-4F48-BC41-BC76607E5F86}"/>
              </a:ext>
            </a:extLst>
          </p:cNvPr>
          <p:cNvCxnSpPr>
            <a:cxnSpLocks/>
          </p:cNvCxnSpPr>
          <p:nvPr/>
        </p:nvCxnSpPr>
        <p:spPr>
          <a:xfrm>
            <a:off x="3476625" y="3001166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585FF0B-E3EF-07C3-680F-39D361784B07}"/>
              </a:ext>
            </a:extLst>
          </p:cNvPr>
          <p:cNvSpPr txBox="1">
            <a:spLocks/>
          </p:cNvSpPr>
          <p:nvPr/>
        </p:nvSpPr>
        <p:spPr>
          <a:xfrm>
            <a:off x="4379779" y="2277773"/>
            <a:ext cx="4024928" cy="12270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562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AM/FM radio’s share of ad-supported audio in the car among persons 18+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72DE2-46B8-4DF9-B844-04868A1E2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205" y="2798981"/>
            <a:ext cx="5310076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EA0D5E-AD6B-451F-8965-06120F92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162077-F310-4C05-A296-16BE9B56824B}">
  <ds:schemaRefs>
    <ds:schemaRef ds:uri="http://schemas.microsoft.com/sharepoint/v3"/>
    <ds:schemaRef ds:uri="f66c9f24-4844-4d15-b9ba-64c15d203fe1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e074747-d357-474c-8ab5-9b9387a3592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14640</TotalTime>
  <Words>100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596</cp:revision>
  <cp:lastPrinted>2022-05-10T16:13:47Z</cp:lastPrinted>
  <dcterms:modified xsi:type="dcterms:W3CDTF">2024-06-20T15:28:30Z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