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9" autoAdjust="0"/>
    <p:restoredTop sz="92714" autoAdjust="0"/>
  </p:normalViewPr>
  <p:slideViewPr>
    <p:cSldViewPr snapToGrid="0" snapToObjects="1">
      <p:cViewPr varScale="1">
        <p:scale>
          <a:sx n="76" d="100"/>
          <a:sy n="76" d="100"/>
        </p:scale>
        <p:origin x="1512" y="5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5" name="Shape 183">
            <a:extLst>
              <a:ext uri="{FF2B5EF4-FFF2-40B4-BE49-F238E27FC236}">
                <a16:creationId xmlns:a16="http://schemas.microsoft.com/office/drawing/2014/main" id="{4BE22D2A-0173-44CA-9E0F-8B4D44107EA8}"/>
              </a:ext>
            </a:extLst>
          </p:cNvPr>
          <p:cNvSpPr/>
          <p:nvPr/>
        </p:nvSpPr>
        <p:spPr>
          <a:xfrm>
            <a:off x="93309" y="6478638"/>
            <a:ext cx="6824903" cy="284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lvl="0" defTabSz="342884" hangingPunct="1">
              <a:defRPr/>
            </a:pPr>
            <a:r>
              <a:rPr lang="en-US" sz="700" kern="1200" dirty="0">
                <a:solidFill>
                  <a:schemeClr val="tx1"/>
                </a:solidFill>
                <a:sym typeface="Calibri"/>
              </a:rPr>
              <a:t>Source: Profit Ability 2, April 2024 – Short term benchmarks: </a:t>
            </a:r>
            <a:r>
              <a:rPr lang="en-US" sz="700" kern="1200" dirty="0" err="1">
                <a:solidFill>
                  <a:schemeClr val="tx1"/>
                </a:solidFill>
                <a:sym typeface="Calibri"/>
              </a:rPr>
              <a:t>Ebiquity</a:t>
            </a:r>
            <a:r>
              <a:rPr lang="en-US" sz="700" kern="1200" dirty="0">
                <a:solidFill>
                  <a:schemeClr val="tx1"/>
                </a:solidFill>
                <a:sym typeface="Calibri"/>
              </a:rPr>
              <a:t>, </a:t>
            </a:r>
            <a:r>
              <a:rPr lang="en-US" sz="700" kern="1200" dirty="0" err="1">
                <a:solidFill>
                  <a:schemeClr val="tx1"/>
                </a:solidFill>
                <a:sym typeface="Calibri"/>
              </a:rPr>
              <a:t>EssenceMediacom</a:t>
            </a:r>
            <a:r>
              <a:rPr lang="en-US" sz="700" kern="1200" dirty="0">
                <a:solidFill>
                  <a:schemeClr val="tx1"/>
                </a:solidFill>
                <a:sym typeface="Calibri"/>
              </a:rPr>
              <a:t>, Gain Theory, Mindshare, Wavemaker UK. Long Term Multipliers: </a:t>
            </a:r>
            <a:r>
              <a:rPr lang="en-US" sz="700" kern="1200" dirty="0" err="1">
                <a:solidFill>
                  <a:schemeClr val="tx1"/>
                </a:solidFill>
                <a:sym typeface="Calibri"/>
              </a:rPr>
              <a:t>EssenceMediacom</a:t>
            </a:r>
            <a:r>
              <a:rPr lang="en-US" sz="700" kern="1200" dirty="0">
                <a:solidFill>
                  <a:schemeClr val="tx1"/>
                </a:solidFill>
                <a:sym typeface="Calibri"/>
              </a:rPr>
              <a:t>, Gain Theory, Mindshare, Wavemaker UK. ROI in British pounds converted to U.S. $ as of April 27, 2024, $1.26 = 1 pound sterling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E94FCE-DF5B-41FA-8145-3823330CFE3A}"/>
              </a:ext>
            </a:extLst>
          </p:cNvPr>
          <p:cNvSpPr/>
          <p:nvPr/>
        </p:nvSpPr>
        <p:spPr>
          <a:xfrm>
            <a:off x="532040" y="367791"/>
            <a:ext cx="8079921" cy="62324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457166">
              <a:spcAft>
                <a:spcPts val="1350"/>
              </a:spcAft>
            </a:pPr>
            <a:r>
              <a:rPr lang="en-US" sz="3600" b="1" dirty="0">
                <a:solidFill>
                  <a:srgbClr val="01588E"/>
                </a:solidFill>
                <a:sym typeface="Calibri"/>
              </a:rPr>
              <a:t>Audio Is A Major ROI Driver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/>
              <a:ea typeface="+mj-ea"/>
              <a:cs typeface="+mj-cs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4DE453-3262-4ECE-93A2-91D911AB08AD}"/>
              </a:ext>
            </a:extLst>
          </p:cNvPr>
          <p:cNvSpPr/>
          <p:nvPr/>
        </p:nvSpPr>
        <p:spPr>
          <a:xfrm>
            <a:off x="147097" y="1996815"/>
            <a:ext cx="41922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A dollar invested in audio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(AM/FM radio, podcasts, or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streaming) will generate</a:t>
            </a:r>
          </a:p>
          <a:p>
            <a:pPr algn="ctr"/>
            <a:r>
              <a:rPr lang="en-US" sz="4800" b="1" dirty="0">
                <a:solidFill>
                  <a:srgbClr val="2DA5D7"/>
                </a:solidFill>
                <a:latin typeface="+mn-lt"/>
              </a:rPr>
              <a:t>$3.12</a:t>
            </a:r>
          </a:p>
          <a:p>
            <a:pPr algn="ctr"/>
            <a:r>
              <a:rPr lang="en-US" dirty="0">
                <a:latin typeface="+mn-lt"/>
              </a:rPr>
              <a:t>of profit within 1-13 weeks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Over the entire 2-year period (1 week to 2 years), a dollar invested in audio will return a total of</a:t>
            </a:r>
          </a:p>
          <a:p>
            <a:pPr algn="ctr"/>
            <a:r>
              <a:rPr lang="en-US" sz="4800" b="1" dirty="0">
                <a:solidFill>
                  <a:srgbClr val="2DA5D7"/>
                </a:solidFill>
                <a:latin typeface="+mn-lt"/>
              </a:rPr>
              <a:t>$6.29</a:t>
            </a:r>
          </a:p>
          <a:p>
            <a:pPr algn="ctr"/>
            <a:r>
              <a:rPr lang="en-US" dirty="0">
                <a:latin typeface="+mn-lt"/>
              </a:rPr>
              <a:t>of profit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C46971-12DE-4DDD-99EE-6E3E95EB4FBC}"/>
              </a:ext>
            </a:extLst>
          </p:cNvPr>
          <p:cNvSpPr/>
          <p:nvPr/>
        </p:nvSpPr>
        <p:spPr>
          <a:xfrm>
            <a:off x="4895754" y="1996815"/>
            <a:ext cx="383840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Audio is #3 in conversion of investment to profit generated, </a:t>
            </a:r>
            <a:r>
              <a:rPr lang="en-US" b="1" dirty="0">
                <a:solidFill>
                  <a:srgbClr val="2DA5D7"/>
                </a:solidFill>
                <a:latin typeface="+mn-lt"/>
              </a:rPr>
              <a:t>beating all digital platforms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Audio generates</a:t>
            </a:r>
          </a:p>
          <a:p>
            <a:pPr algn="ctr"/>
            <a:r>
              <a:rPr lang="en-US" sz="4800" b="1" dirty="0">
                <a:solidFill>
                  <a:srgbClr val="2DA5D7"/>
                </a:solidFill>
                <a:latin typeface="+mn-lt"/>
              </a:rPr>
              <a:t>+12%</a:t>
            </a:r>
          </a:p>
          <a:p>
            <a:pPr algn="ctr"/>
            <a:r>
              <a:rPr lang="en-US" dirty="0">
                <a:latin typeface="+mn-lt"/>
              </a:rPr>
              <a:t>more profit than its share of the </a:t>
            </a:r>
            <a:r>
              <a:rPr lang="en-US">
                <a:latin typeface="+mn-lt"/>
              </a:rPr>
              <a:t>media budget</a:t>
            </a:r>
            <a:endParaRPr lang="en-US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71869-9E72-49FA-BF0F-0D0E64E982A5}"/>
              </a:ext>
            </a:extLst>
          </p:cNvPr>
          <p:cNvSpPr/>
          <p:nvPr/>
        </p:nvSpPr>
        <p:spPr>
          <a:xfrm>
            <a:off x="4802490" y="1412504"/>
            <a:ext cx="4024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Audio punches above its weight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E76FBC-1F72-4818-A888-FBB97C54B761}"/>
              </a:ext>
            </a:extLst>
          </p:cNvPr>
          <p:cNvSpPr/>
          <p:nvPr/>
        </p:nvSpPr>
        <p:spPr>
          <a:xfrm>
            <a:off x="1092113" y="1412504"/>
            <a:ext cx="230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Audio drives profits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5EAFE0-C489-4F48-BC41-BC76607E5F86}"/>
              </a:ext>
            </a:extLst>
          </p:cNvPr>
          <p:cNvCxnSpPr>
            <a:cxnSpLocks/>
          </p:cNvCxnSpPr>
          <p:nvPr/>
        </p:nvCxnSpPr>
        <p:spPr>
          <a:xfrm>
            <a:off x="4572000" y="2768020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20FBC11-DF73-4139-AF1C-E8564F1CE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74" y="4849274"/>
            <a:ext cx="983161" cy="99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162077-F310-4C05-A296-16BE9B56824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f66c9f24-4844-4d15-b9ba-64c15d203fe1"/>
    <ds:schemaRef ds:uri="http://purl.org/dc/terms/"/>
    <ds:schemaRef ds:uri="http://schemas.openxmlformats.org/package/2006/metadata/core-properties"/>
    <ds:schemaRef ds:uri="http://purl.org/dc/dcmitype/"/>
    <ds:schemaRef ds:uri="6e074747-d357-474c-8ab5-9b9387a3592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AEA0D5E-AD6B-451F-8965-06120F928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14625</TotalTime>
  <Words>164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593</cp:revision>
  <cp:lastPrinted>2022-05-10T16:13:47Z</cp:lastPrinted>
  <dcterms:modified xsi:type="dcterms:W3CDTF">2024-05-08T13:46:55Z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