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60" d="100"/>
          <a:sy n="60" d="100"/>
        </p:scale>
        <p:origin x="1344" y="52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5" name="Shape 183">
            <a:extLst>
              <a:ext uri="{FF2B5EF4-FFF2-40B4-BE49-F238E27FC236}">
                <a16:creationId xmlns:a16="http://schemas.microsoft.com/office/drawing/2014/main" id="{4BE22D2A-0173-44CA-9E0F-8B4D44107EA8}"/>
              </a:ext>
            </a:extLst>
          </p:cNvPr>
          <p:cNvSpPr/>
          <p:nvPr/>
        </p:nvSpPr>
        <p:spPr>
          <a:xfrm>
            <a:off x="89555" y="6265277"/>
            <a:ext cx="6824903" cy="50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lvl="0" defTabSz="342884" hangingPunct="1">
              <a:defRPr/>
            </a:pPr>
            <a:r>
              <a:rPr lang="en-US" sz="700" kern="1200" dirty="0">
                <a:solidFill>
                  <a:schemeClr val="tx1"/>
                </a:solidFill>
                <a:sym typeface="Calibri"/>
              </a:rPr>
              <a:t>Source: Left: Nielsen </a:t>
            </a:r>
            <a:r>
              <a:rPr lang="en-US" sz="700" kern="1200" dirty="0" err="1">
                <a:solidFill>
                  <a:schemeClr val="tx1"/>
                </a:solidFill>
                <a:sym typeface="Calibri"/>
              </a:rPr>
              <a:t>Commspoint</a:t>
            </a:r>
            <a:r>
              <a:rPr lang="en-US" sz="700" kern="1200" dirty="0">
                <a:solidFill>
                  <a:schemeClr val="tx1"/>
                </a:solidFill>
                <a:sym typeface="Calibri"/>
              </a:rPr>
              <a:t> US 2023; AM/FM radio CPPs: A25-54 - $9,200, A18-24 - $10,900, A25-34 - $8,300, A35-44 - $7,100, A45-54 – $9,400, A55-64 - $11,100, A65+ - $14,000;n Social: </a:t>
            </a:r>
            <a:r>
              <a:rPr lang="en-US" sz="700" kern="1200" dirty="0" err="1">
                <a:solidFill>
                  <a:schemeClr val="tx1"/>
                </a:solidFill>
                <a:sym typeface="Calibri"/>
              </a:rPr>
              <a:t>Commspoint</a:t>
            </a:r>
            <a:r>
              <a:rPr lang="en-US" sz="700" kern="1200" dirty="0">
                <a:solidFill>
                  <a:schemeClr val="tx1"/>
                </a:solidFill>
                <a:sym typeface="Calibri"/>
              </a:rPr>
              <a:t> US 2023 default CPPs – Spend evenly split between Facebook, YouTube, Twitter, Instagram; Right: Source: Nielsen Media Impact November 2023, adults 25-54: Network Radio reach based on all network affiliated radio stations at an average CPP of $5000. Digital reach based on desktop, mobile, and tablet at an average CPM of $10; $3M Digital, $600K Radio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B85885-3D0D-4EDF-93FC-2D8BC2D30CF6}"/>
              </a:ext>
            </a:extLst>
          </p:cNvPr>
          <p:cNvSpPr/>
          <p:nvPr/>
        </p:nvSpPr>
        <p:spPr>
          <a:xfrm>
            <a:off x="532040" y="1543336"/>
            <a:ext cx="3939712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17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Adding online video and social to an AM/FM radio campaign delivers incremental reach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5D3C7E-A8DF-498A-9F9A-FB8BBE28F0E1}"/>
              </a:ext>
            </a:extLst>
          </p:cNvPr>
          <p:cNvSpPr/>
          <p:nvPr/>
        </p:nvSpPr>
        <p:spPr>
          <a:xfrm>
            <a:off x="5261944" y="1543336"/>
            <a:ext cx="3192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7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Adding AM/FM radio to digital-only campaigns generates large reach growth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C50E4D3-4CDC-4142-96C3-96AE9006CF08}"/>
              </a:ext>
            </a:extLst>
          </p:cNvPr>
          <p:cNvCxnSpPr>
            <a:cxnSpLocks/>
          </p:cNvCxnSpPr>
          <p:nvPr/>
        </p:nvCxnSpPr>
        <p:spPr>
          <a:xfrm>
            <a:off x="4572000" y="3119363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1E94FCE-DF5B-41FA-8145-3823330CFE3A}"/>
              </a:ext>
            </a:extLst>
          </p:cNvPr>
          <p:cNvSpPr/>
          <p:nvPr/>
        </p:nvSpPr>
        <p:spPr>
          <a:xfrm>
            <a:off x="532040" y="90711"/>
            <a:ext cx="8079921" cy="105413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457166">
              <a:spcAft>
                <a:spcPts val="1350"/>
              </a:spcAft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1588E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Digital makes the AM/FM radio plan better and vice versa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D045A3-4341-4B12-BB9C-77DD8C3A91E2}"/>
              </a:ext>
            </a:extLst>
          </p:cNvPr>
          <p:cNvSpPr/>
          <p:nvPr/>
        </p:nvSpPr>
        <p:spPr>
          <a:xfrm>
            <a:off x="5261943" y="2879702"/>
            <a:ext cx="3192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7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+41%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B3A23B-BF5E-48D2-A09F-2FB44CF9CB1B}"/>
              </a:ext>
            </a:extLst>
          </p:cNvPr>
          <p:cNvSpPr/>
          <p:nvPr/>
        </p:nvSpPr>
        <p:spPr>
          <a:xfrm>
            <a:off x="4572000" y="2391492"/>
            <a:ext cx="4572000" cy="343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Adults 25-54, monthly reach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B53EED5-A931-40D2-BACF-6E7DEBE4EA1B}"/>
              </a:ext>
            </a:extLst>
          </p:cNvPr>
          <p:cNvSpPr/>
          <p:nvPr/>
        </p:nvSpPr>
        <p:spPr>
          <a:xfrm>
            <a:off x="610992" y="2888530"/>
            <a:ext cx="3192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7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Calibri"/>
              </a:rPr>
              <a:t>+24%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8E48F8-579E-4DEC-A456-D6859C4D4113}"/>
              </a:ext>
            </a:extLst>
          </p:cNvPr>
          <p:cNvSpPr/>
          <p:nvPr/>
        </p:nvSpPr>
        <p:spPr>
          <a:xfrm>
            <a:off x="215896" y="2391492"/>
            <a:ext cx="4572000" cy="343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Adults 25-54 monthly reach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AE0651-7775-4391-8464-7FD7B87E2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64" y="2811302"/>
            <a:ext cx="8083997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620186c9f6657e51aa37e27a18464ae9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1c0ba853cf84db993336a0c964de4d6a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Props1.xml><?xml version="1.0" encoding="utf-8"?>
<ds:datastoreItem xmlns:ds="http://schemas.openxmlformats.org/officeDocument/2006/customXml" ds:itemID="{5AEA0D5E-AD6B-451F-8965-06120F928C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162077-F310-4C05-A296-16BE9B56824B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f66c9f24-4844-4d15-b9ba-64c15d203fe1"/>
    <ds:schemaRef ds:uri="http://purl.org/dc/terms/"/>
    <ds:schemaRef ds:uri="http://schemas.openxmlformats.org/package/2006/metadata/core-properties"/>
    <ds:schemaRef ds:uri="http://purl.org/dc/dcmitype/"/>
    <ds:schemaRef ds:uri="6e074747-d357-474c-8ab5-9b9387a35920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14600</TotalTime>
  <Words>186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Helvetica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589</cp:revision>
  <cp:lastPrinted>2022-05-10T16:13:47Z</cp:lastPrinted>
  <dcterms:modified xsi:type="dcterms:W3CDTF">2024-04-18T18:26:56Z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