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77" d="100"/>
          <a:sy n="77" d="100"/>
        </p:scale>
        <p:origin x="1488" y="72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0" y="6355464"/>
            <a:ext cx="718755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900" kern="1200" dirty="0">
                <a:latin typeface="Century Gothic" panose="020B0502020202020204" pitchFamily="34" charset="0"/>
                <a:cs typeface="Verdana"/>
              </a:rPr>
              <a:t>Source: Persons 18-49: Nielsen Comparable Metrics, Q2 2018, Q2 2019, Q2 2020, Q3 2021, Q3 2022, Q3 2023. Persons 18-34: Q2 2018, Q2 2019, Q3 2020, Q3 2021, Q3 2022, Q3 2023. Persons 25-54: Q2 2018, Q2 2019, Q3 2020, Q3 2021, Q3 2022, Q3 2023. Average audience determined by multiplying weekly reach of users by weekly time spent among users of each medium.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F65542-C391-67B5-07F9-87D3FD828C78}"/>
              </a:ext>
            </a:extLst>
          </p:cNvPr>
          <p:cNvSpPr txBox="1"/>
          <p:nvPr/>
        </p:nvSpPr>
        <p:spPr>
          <a:xfrm>
            <a:off x="0" y="131270"/>
            <a:ext cx="91440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sz="2700" b="1" dirty="0">
                <a:solidFill>
                  <a:srgbClr val="01588E"/>
                </a:solidFill>
                <a:sym typeface="Calibri"/>
              </a:rPr>
              <a:t>Nielsen: Among persons 18-34 and 18-49, AM/FM radio has surpassed TV in average audience; Among persons 25-54, AM/FM radio is closing in on TV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85E9AA-4508-DFBD-602B-0B5D70457F9B}"/>
              </a:ext>
            </a:extLst>
          </p:cNvPr>
          <p:cNvCxnSpPr>
            <a:cxnSpLocks/>
          </p:cNvCxnSpPr>
          <p:nvPr/>
        </p:nvCxnSpPr>
        <p:spPr>
          <a:xfrm>
            <a:off x="3127495" y="2644630"/>
            <a:ext cx="0" cy="356616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4672A3-6D12-CE67-1B99-F92B759187B3}"/>
              </a:ext>
            </a:extLst>
          </p:cNvPr>
          <p:cNvCxnSpPr>
            <a:cxnSpLocks/>
          </p:cNvCxnSpPr>
          <p:nvPr/>
        </p:nvCxnSpPr>
        <p:spPr>
          <a:xfrm>
            <a:off x="6229676" y="2644630"/>
            <a:ext cx="0" cy="356616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1201A7E-53E3-4274-8E07-B6DFDB3EFCE9}"/>
              </a:ext>
            </a:extLst>
          </p:cNvPr>
          <p:cNvSpPr/>
          <p:nvPr/>
        </p:nvSpPr>
        <p:spPr>
          <a:xfrm>
            <a:off x="818707" y="1599675"/>
            <a:ext cx="750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hangingPunct="1">
              <a:spcBef>
                <a:spcPct val="0"/>
              </a:spcBef>
              <a:defRPr/>
            </a:pPr>
            <a:r>
              <a:rPr lang="en-US" b="1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Nielsen Comparable Metrics: Average audience of AM/FM radio as a % of live + time-shifted TV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7B7D6C-4E03-47C4-934D-69D0F3B81723}"/>
              </a:ext>
            </a:extLst>
          </p:cNvPr>
          <p:cNvSpPr/>
          <p:nvPr/>
        </p:nvSpPr>
        <p:spPr>
          <a:xfrm>
            <a:off x="3888159" y="2476620"/>
            <a:ext cx="1367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j-cs"/>
                <a:sym typeface="Calibri"/>
              </a:rPr>
              <a:t>Persons 18-49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6FA293-6BC3-44D8-8F0F-6F12516C8083}"/>
              </a:ext>
            </a:extLst>
          </p:cNvPr>
          <p:cNvSpPr/>
          <p:nvPr/>
        </p:nvSpPr>
        <p:spPr>
          <a:xfrm>
            <a:off x="754101" y="2476620"/>
            <a:ext cx="1367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Persons 18-34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FBD8CC-62EE-4A7A-8F8F-25FDC7DD070E}"/>
              </a:ext>
            </a:extLst>
          </p:cNvPr>
          <p:cNvSpPr/>
          <p:nvPr/>
        </p:nvSpPr>
        <p:spPr>
          <a:xfrm>
            <a:off x="6985591" y="2476620"/>
            <a:ext cx="1367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Persons 25-54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6B2B4C-72AE-8063-CB4C-83EC7E684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10" y="2603387"/>
            <a:ext cx="8974090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EA0D5E-AD6B-451F-8965-06120F928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f66c9f24-4844-4d15-b9ba-64c15d203fe1"/>
    <ds:schemaRef ds:uri="http://purl.org/dc/terms/"/>
    <ds:schemaRef ds:uri="http://schemas.openxmlformats.org/package/2006/metadata/core-properties"/>
    <ds:schemaRef ds:uri="http://purl.org/dc/dcmitype/"/>
    <ds:schemaRef ds:uri="6e074747-d357-474c-8ab5-9b9387a3592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14594</TotalTime>
  <Words>149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587</cp:revision>
  <cp:lastPrinted>2022-05-10T16:13:47Z</cp:lastPrinted>
  <dcterms:modified xsi:type="dcterms:W3CDTF">2024-03-13T14:31:56Z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