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0770B1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60" d="100"/>
          <a:sy n="60" d="100"/>
        </p:scale>
        <p:origin x="1344" y="52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0" y="6512376"/>
            <a:ext cx="698559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900" kern="1200" dirty="0">
                <a:latin typeface="Century Gothic" panose="020B0502020202020204" pitchFamily="34" charset="0"/>
                <a:cs typeface="Verdana"/>
              </a:rPr>
              <a:t>Source: IPA Databank, 2000-2022 for-profit cases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F65542-C391-67B5-07F9-87D3FD828C78}"/>
              </a:ext>
            </a:extLst>
          </p:cNvPr>
          <p:cNvSpPr txBox="1"/>
          <p:nvPr/>
        </p:nvSpPr>
        <p:spPr>
          <a:xfrm>
            <a:off x="0" y="275134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89">
              <a:defRPr/>
            </a:pPr>
            <a:r>
              <a:rPr lang="en-US" sz="3200" b="1" dirty="0">
                <a:solidFill>
                  <a:srgbClr val="01588E"/>
                </a:solidFill>
                <a:latin typeface="Century Gothic"/>
                <a:sym typeface="Calibri"/>
              </a:rPr>
              <a:t>AM/FM radio’s enduring role in effectiveness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EA70EE-5B4F-9F3A-1075-F01B5DC07871}"/>
              </a:ext>
            </a:extLst>
          </p:cNvPr>
          <p:cNvSpPr txBox="1"/>
          <p:nvPr/>
        </p:nvSpPr>
        <p:spPr>
          <a:xfrm>
            <a:off x="721522" y="1193865"/>
            <a:ext cx="7700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b="1" dirty="0">
                <a:solidFill>
                  <a:schemeClr val="tx1"/>
                </a:solidFill>
                <a:sym typeface="Calibri"/>
              </a:rPr>
              <a:t>Peter Field, one of the “godfathers of marketing effectiveness,” reports major differences in business outcomes for advertisers who utilize AM/FM radio advertising versus those who don’t: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076415C-B3E4-3463-3C6A-08BFDCC5DE5D}"/>
              </a:ext>
            </a:extLst>
          </p:cNvPr>
          <p:cNvCxnSpPr>
            <a:cxnSpLocks/>
          </p:cNvCxnSpPr>
          <p:nvPr/>
        </p:nvCxnSpPr>
        <p:spPr>
          <a:xfrm>
            <a:off x="2361478" y="2896480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85E9AA-4508-DFBD-602B-0B5D70457F9B}"/>
              </a:ext>
            </a:extLst>
          </p:cNvPr>
          <p:cNvCxnSpPr>
            <a:cxnSpLocks/>
          </p:cNvCxnSpPr>
          <p:nvPr/>
        </p:nvCxnSpPr>
        <p:spPr>
          <a:xfrm>
            <a:off x="4572000" y="2896480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94672A3-6D12-CE67-1B99-F92B759187B3}"/>
              </a:ext>
            </a:extLst>
          </p:cNvPr>
          <p:cNvCxnSpPr>
            <a:cxnSpLocks/>
          </p:cNvCxnSpPr>
          <p:nvPr/>
        </p:nvCxnSpPr>
        <p:spPr>
          <a:xfrm>
            <a:off x="6810224" y="2896480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2CCF290-0FF1-ADC1-FF8E-05DABA69C2F6}"/>
              </a:ext>
            </a:extLst>
          </p:cNvPr>
          <p:cNvSpPr txBox="1"/>
          <p:nvPr/>
        </p:nvSpPr>
        <p:spPr>
          <a:xfrm>
            <a:off x="147592" y="2451151"/>
            <a:ext cx="19907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</a:pPr>
            <a:r>
              <a:rPr lang="en-US" sz="3600" b="1" dirty="0">
                <a:solidFill>
                  <a:srgbClr val="2DA5D7"/>
                </a:solidFill>
                <a:effectLst/>
                <a:latin typeface="+mn-lt"/>
                <a:ea typeface="Times New Roman" panose="02020603050405020304" pitchFamily="18" charset="0"/>
              </a:rPr>
              <a:t>+13%</a:t>
            </a:r>
          </a:p>
          <a:p>
            <a:pPr marR="0" lvl="0" algn="ctr">
              <a:spcBef>
                <a:spcPts val="0"/>
              </a:spcBef>
            </a:pP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greater mental availability, the propensity of a brand to be noticed and thought of in buying situations</a:t>
            </a:r>
            <a:endParaRPr lang="en-US" sz="16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4EA420-BCE1-ADE5-9825-E13A25E49C36}"/>
              </a:ext>
            </a:extLst>
          </p:cNvPr>
          <p:cNvSpPr txBox="1"/>
          <p:nvPr/>
        </p:nvSpPr>
        <p:spPr>
          <a:xfrm>
            <a:off x="6976610" y="3220593"/>
            <a:ext cx="192806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2DA5D7"/>
                </a:solidFill>
                <a:latin typeface="+mn-lt"/>
              </a:rPr>
              <a:t>+23%</a:t>
            </a:r>
          </a:p>
          <a:p>
            <a:pPr marR="0" lvl="0" algn="ctr">
              <a:spcBef>
                <a:spcPts val="0"/>
              </a:spcBef>
            </a:pP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increased return on marketing investment</a:t>
            </a:r>
            <a:endParaRPr lang="en-US" sz="16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1CF5A2A-7AC6-ABFB-F1EB-1E8765E60E04}"/>
              </a:ext>
            </a:extLst>
          </p:cNvPr>
          <p:cNvGrpSpPr/>
          <p:nvPr/>
        </p:nvGrpSpPr>
        <p:grpSpPr>
          <a:xfrm>
            <a:off x="2558817" y="3096760"/>
            <a:ext cx="1820332" cy="2125102"/>
            <a:chOff x="2558817" y="1909280"/>
            <a:chExt cx="1820332" cy="212510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8F0906-B595-7096-199E-220E6009F210}"/>
                </a:ext>
              </a:extLst>
            </p:cNvPr>
            <p:cNvSpPr txBox="1"/>
            <p:nvPr/>
          </p:nvSpPr>
          <p:spPr>
            <a:xfrm>
              <a:off x="2558817" y="1909280"/>
              <a:ext cx="1820332" cy="1261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b="1" dirty="0">
                  <a:solidFill>
                    <a:srgbClr val="2DA5D7"/>
                  </a:solidFill>
                  <a:latin typeface="+mn-lt"/>
                </a:rPr>
                <a:t>+28%</a:t>
              </a:r>
            </a:p>
            <a:p>
              <a:pPr marR="0" lvl="0" algn="ctr">
                <a:spcBef>
                  <a:spcPts val="0"/>
                </a:spcBef>
              </a:pPr>
              <a:r>
                <a:rPr lang="en-US" sz="2000" dirty="0">
                  <a:effectLst/>
                  <a:latin typeface="+mn-lt"/>
                  <a:ea typeface="Times New Roman" panose="02020603050405020304" pitchFamily="18" charset="0"/>
                </a:rPr>
                <a:t>larger market share</a:t>
              </a:r>
              <a:endParaRPr lang="en-US" sz="1600" dirty="0"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pic>
          <p:nvPicPr>
            <p:cNvPr id="32" name="Picture 31" descr="A computer screen with a blue arrow&#10;&#10;Description automatically generated">
              <a:extLst>
                <a:ext uri="{FF2B5EF4-FFF2-40B4-BE49-F238E27FC236}">
                  <a16:creationId xmlns:a16="http://schemas.microsoft.com/office/drawing/2014/main" id="{F84AEE8F-63A4-0322-B4AB-713047FFA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5175" y="3169719"/>
              <a:ext cx="947382" cy="864663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BE2A86-2820-58DC-930B-382F42187238}"/>
              </a:ext>
            </a:extLst>
          </p:cNvPr>
          <p:cNvGrpSpPr/>
          <p:nvPr/>
        </p:nvGrpSpPr>
        <p:grpSpPr>
          <a:xfrm>
            <a:off x="4594847" y="2884048"/>
            <a:ext cx="2263987" cy="2667489"/>
            <a:chOff x="4594847" y="1856313"/>
            <a:chExt cx="2263987" cy="26674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E8573C0-FEB5-6D97-B591-8A30BEF2043A}"/>
                </a:ext>
              </a:extLst>
            </p:cNvPr>
            <p:cNvSpPr txBox="1"/>
            <p:nvPr/>
          </p:nvSpPr>
          <p:spPr>
            <a:xfrm>
              <a:off x="4594847" y="1856313"/>
              <a:ext cx="2263987" cy="1877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2DA5D7"/>
                  </a:solidFill>
                  <a:latin typeface="+mn-lt"/>
                </a:rPr>
                <a:t>+42%</a:t>
              </a:r>
            </a:p>
            <a:p>
              <a:pPr lvl="0" algn="ctr"/>
              <a:r>
                <a:rPr lang="en-US" sz="2000" dirty="0">
                  <a:effectLst/>
                  <a:latin typeface="+mn-lt"/>
                  <a:ea typeface="Times New Roman" panose="02020603050405020304" pitchFamily="18" charset="0"/>
                </a:rPr>
                <a:t>lift in </a:t>
              </a:r>
              <a:r>
                <a:rPr lang="en-US" sz="2000" dirty="0">
                  <a:latin typeface="+mn-lt"/>
                  <a:ea typeface="Times New Roman" panose="02020603050405020304" pitchFamily="18" charset="0"/>
                </a:rPr>
                <a:t>the number of companies reporting large profits</a:t>
              </a:r>
              <a:endParaRPr lang="en-US" sz="1600" dirty="0"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pic>
          <p:nvPicPr>
            <p:cNvPr id="35" name="Picture 34" descr="A blue and white striped tower with dollar bills on top&#10;&#10;Description automatically generated">
              <a:extLst>
                <a:ext uri="{FF2B5EF4-FFF2-40B4-BE49-F238E27FC236}">
                  <a16:creationId xmlns:a16="http://schemas.microsoft.com/office/drawing/2014/main" id="{D1A054C0-927C-D3D5-E3DD-B91F33C37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5268" y="3761611"/>
              <a:ext cx="754518" cy="762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20" ma:contentTypeDescription="Create a new document." ma:contentTypeScope="" ma:versionID="620186c9f6657e51aa37e27a18464ae9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1c0ba853cf84db993336a0c964de4d6a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Props1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EA0D5E-AD6B-451F-8965-06120F928C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162077-F310-4C05-A296-16BE9B56824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f66c9f24-4844-4d15-b9ba-64c15d203fe1"/>
    <ds:schemaRef ds:uri="http://purl.org/dc/terms/"/>
    <ds:schemaRef ds:uri="http://schemas.openxmlformats.org/package/2006/metadata/core-properties"/>
    <ds:schemaRef ds:uri="http://purl.org/dc/dcmitype/"/>
    <ds:schemaRef ds:uri="6e074747-d357-474c-8ab5-9b9387a3592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14581</TotalTime>
  <Words>99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Calibri</vt:lpstr>
      <vt:lpstr>Century Gothic</vt:lpstr>
      <vt:lpstr>Helvetica</vt:lpstr>
      <vt:lpstr>Times New Roman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</cp:lastModifiedBy>
  <cp:revision>583</cp:revision>
  <cp:lastPrinted>2022-05-10T16:13:47Z</cp:lastPrinted>
  <dcterms:modified xsi:type="dcterms:W3CDTF">2024-02-08T16:55:45Z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