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770B1"/>
    <a:srgbClr val="2DA5D7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465288"/>
            <a:ext cx="69855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800" kern="1200" dirty="0" err="1">
                <a:latin typeface="Century Gothic" panose="020B0502020202020204" pitchFamily="34" charset="0"/>
                <a:cs typeface="Verdana"/>
              </a:rPr>
              <a:t>Audiotrack</a:t>
            </a: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 / Big Audio </a:t>
            </a:r>
            <a:r>
              <a:rPr lang="en-US" altLang="en-US" sz="800" kern="1200" dirty="0" err="1">
                <a:latin typeface="Century Gothic" panose="020B0502020202020204" pitchFamily="34" charset="0"/>
                <a:cs typeface="Verdana"/>
              </a:rPr>
              <a:t>Datamine</a:t>
            </a: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 / </a:t>
            </a:r>
            <a:r>
              <a:rPr lang="en-US" altLang="en-US" sz="800" kern="1200" dirty="0" err="1">
                <a:latin typeface="Century Gothic" panose="020B0502020202020204" pitchFamily="34" charset="0"/>
                <a:cs typeface="Verdana"/>
              </a:rPr>
              <a:t>Colourtext</a:t>
            </a: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 2022;</a:t>
            </a:r>
            <a:br>
              <a:rPr lang="en-US" altLang="en-US" sz="800" kern="1200" dirty="0">
                <a:latin typeface="Century Gothic" panose="020B0502020202020204" pitchFamily="34" charset="0"/>
                <a:cs typeface="Verdana"/>
              </a:rPr>
            </a:b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https://colourtext.com/music-and-audio/what-is-the-perfect-word-rate-for-an-audio-ad/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584792" y="324394"/>
            <a:ext cx="7974417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Less Is More: Reduce Audio Ad Copy Word Count And Improve Effectiveness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46655" y="1352572"/>
            <a:ext cx="9050690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Over 10,000 audio campaigns including 615 national brands across 22 advertiser categories</a:t>
            </a:r>
          </a:p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Target words per minute = 147 words, the average WPM rate for audio ads with no Terms &amp; Conditions</a:t>
            </a:r>
          </a:p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Excessive words per minute = 195, the average for audio ads with long Terms &amp; Conditions</a:t>
            </a:r>
            <a:endParaRPr lang="en-US" sz="1100" spc="0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372A60-52D7-48B0-9FE0-57A83635A98B}"/>
              </a:ext>
            </a:extLst>
          </p:cNvPr>
          <p:cNvSpPr/>
          <p:nvPr/>
        </p:nvSpPr>
        <p:spPr>
          <a:xfrm>
            <a:off x="1027675" y="2350284"/>
            <a:ext cx="3161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sym typeface="Calibri"/>
              </a:rPr>
              <a:t>Average creative standout score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0E406F-63D1-4DC1-B3AF-0F5364EAE987}"/>
              </a:ext>
            </a:extLst>
          </p:cNvPr>
          <p:cNvSpPr/>
          <p:nvPr/>
        </p:nvSpPr>
        <p:spPr>
          <a:xfrm>
            <a:off x="5525525" y="2347357"/>
            <a:ext cx="259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sym typeface="Calibri"/>
              </a:rPr>
              <a:t>Average web response 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1E0477-37A9-4BE5-9551-A8D0A698C5C1}"/>
              </a:ext>
            </a:extLst>
          </p:cNvPr>
          <p:cNvSpPr txBox="1"/>
          <p:nvPr/>
        </p:nvSpPr>
        <p:spPr>
          <a:xfrm>
            <a:off x="6595099" y="34290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US" b="1" dirty="0">
                <a:solidFill>
                  <a:srgbClr val="2DA5D7"/>
                </a:solidFill>
                <a:latin typeface="Century Gothic"/>
                <a:sym typeface="Calibri"/>
              </a:rPr>
              <a:t>+38%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D52E9C-08A8-4A77-963C-C01FC22AE6DD}"/>
              </a:ext>
            </a:extLst>
          </p:cNvPr>
          <p:cNvSpPr txBox="1"/>
          <p:nvPr/>
        </p:nvSpPr>
        <p:spPr>
          <a:xfrm>
            <a:off x="2590799" y="2736353"/>
            <a:ext cx="159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b="1" dirty="0">
                <a:solidFill>
                  <a:srgbClr val="2DA5D7"/>
                </a:solidFill>
                <a:latin typeface="Century Gothic"/>
                <a:sym typeface="Calibri"/>
              </a:rPr>
              <a:t>+20%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5F5DF-3B2A-4C74-919F-F591AB24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06" y="2942087"/>
            <a:ext cx="8522947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9" ma:contentTypeDescription="Create a new document." ma:contentTypeScope="" ma:versionID="6b5453aea4c0d228dfc15a8eec4f1e0f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8fa3e54f4531c356172317d709d6ed78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e074747-d357-474c-8ab5-9b9387a35920"/>
    <ds:schemaRef ds:uri="f66c9f24-4844-4d15-b9ba-64c15d203f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FAC802-F319-45D8-86B7-610D0CF26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14427</TotalTime>
  <Words>102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584</cp:revision>
  <cp:lastPrinted>2022-05-10T16:13:47Z</cp:lastPrinted>
  <dcterms:modified xsi:type="dcterms:W3CDTF">2023-12-04T17:01:32Z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