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0770B1"/>
    <a:srgbClr val="2DA5D7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0" d="100"/>
          <a:sy n="60" d="100"/>
        </p:scale>
        <p:origin x="1344" y="52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0" y="6380224"/>
            <a:ext cx="6985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800" kern="1200" dirty="0">
                <a:latin typeface="Century Gothic" panose="020B0502020202020204" pitchFamily="34" charset="0"/>
                <a:cs typeface="Verdana"/>
              </a:rPr>
              <a:t>Source: Left: Edison Research, “Share of Ear,” Q3 2023, persons 13+; Right: </a:t>
            </a:r>
            <a:r>
              <a:rPr lang="en-US" sz="800" kern="1200" dirty="0">
                <a:latin typeface="Century Gothic"/>
                <a:sym typeface="Arial"/>
              </a:rPr>
              <a:t>Advertiser Perceptions survey of 305 marketers/agencies, October 2nd – 9th, 2023; Base: Among those commuting to the office (82% of marketers/agencies); MARU/Matchbox October 2023, study of 1000 adults 18+</a:t>
            </a:r>
            <a:endParaRPr lang="en-US" altLang="en-US" sz="800" kern="1200" dirty="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3E4E1-B564-4E71-94EE-14ED99E034BE}"/>
              </a:ext>
            </a:extLst>
          </p:cNvPr>
          <p:cNvSpPr txBox="1">
            <a:spLocks/>
          </p:cNvSpPr>
          <p:nvPr/>
        </p:nvSpPr>
        <p:spPr>
          <a:xfrm>
            <a:off x="361512" y="324394"/>
            <a:ext cx="8420977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defRPr/>
            </a:pPr>
            <a:r>
              <a:rPr lang="en-US" sz="22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Back To Work: Average Americans Are Back To Commuting And Are Exposed More Frequently To Out-Of-Home Advertising And AM/FM Radio Ads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5F8BAEB-92A9-4A23-AFFB-C0888136F5D7}"/>
              </a:ext>
            </a:extLst>
          </p:cNvPr>
          <p:cNvSpPr txBox="1">
            <a:spLocks/>
          </p:cNvSpPr>
          <p:nvPr/>
        </p:nvSpPr>
        <p:spPr>
          <a:xfrm>
            <a:off x="350874" y="1395104"/>
            <a:ext cx="3848986" cy="603277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4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radio's share of total time spent in the car/truck is at its highest point in 8 years</a:t>
            </a:r>
          </a:p>
          <a:p>
            <a:pPr lvl="0">
              <a:spcBef>
                <a:spcPts val="0"/>
              </a:spcBef>
              <a:defRPr/>
            </a:pPr>
            <a:endParaRPr lang="en-US" sz="900" spc="0" dirty="0">
              <a:solidFill>
                <a:srgbClr val="2DA5D7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lvl="0">
              <a:spcBef>
                <a:spcPts val="0"/>
              </a:spcBef>
              <a:defRPr/>
            </a:pPr>
            <a:r>
              <a:rPr lang="en-US" sz="1100" spc="0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Persons 13+, % of total AM/FM radio time spent listening in a car/truck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763092D-38C1-4C79-B83D-4DACDBA6D8CB}"/>
              </a:ext>
            </a:extLst>
          </p:cNvPr>
          <p:cNvSpPr txBox="1">
            <a:spLocks/>
          </p:cNvSpPr>
          <p:nvPr/>
        </p:nvSpPr>
        <p:spPr>
          <a:xfrm>
            <a:off x="4944142" y="1390720"/>
            <a:ext cx="3848986" cy="506885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4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Typical Americans are more likely to be exposed to AM/FM radio commercials since they commute more days</a:t>
            </a:r>
          </a:p>
          <a:p>
            <a:pPr lvl="0">
              <a:spcBef>
                <a:spcPts val="0"/>
              </a:spcBef>
              <a:defRPr/>
            </a:pPr>
            <a:endParaRPr lang="en-US" sz="900" spc="0" dirty="0">
              <a:solidFill>
                <a:srgbClr val="2DA5D7"/>
              </a:solidFill>
              <a:latin typeface="Century Gothic" panose="020B0502020202020204" pitchFamily="34" charset="0"/>
              <a:ea typeface="Verdana" panose="020B0604030504040204" pitchFamily="34" charset="0"/>
              <a:sym typeface="Calibri"/>
            </a:endParaRPr>
          </a:p>
          <a:p>
            <a:pPr lvl="0">
              <a:spcBef>
                <a:spcPts val="0"/>
              </a:spcBef>
              <a:defRPr/>
            </a:pPr>
            <a:r>
              <a:rPr lang="en-US" sz="1100" spc="0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Q: How many days per week are you working in the office? Among those commuting to the office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426763-24FA-4963-81DB-479169793816}"/>
              </a:ext>
            </a:extLst>
          </p:cNvPr>
          <p:cNvCxnSpPr>
            <a:cxnSpLocks/>
          </p:cNvCxnSpPr>
          <p:nvPr/>
        </p:nvCxnSpPr>
        <p:spPr>
          <a:xfrm>
            <a:off x="4572000" y="2884628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5AE575C-3DE2-4119-B8A4-C26A19BDE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7" y="2504714"/>
            <a:ext cx="8699746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9" ma:contentTypeDescription="Create a new document." ma:contentTypeScope="" ma:versionID="6b5453aea4c0d228dfc15a8eec4f1e0f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8fa3e54f4531c356172317d709d6ed78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FAC802-F319-45D8-86B7-610D0CF26B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purl.org/dc/terms/"/>
    <ds:schemaRef ds:uri="6e074747-d357-474c-8ab5-9b9387a35920"/>
    <ds:schemaRef ds:uri="http://purl.org/dc/dcmitype/"/>
    <ds:schemaRef ds:uri="http://schemas.microsoft.com/office/2006/documentManagement/types"/>
    <ds:schemaRef ds:uri="f66c9f24-4844-4d15-b9ba-64c15d203fe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14421</TotalTime>
  <Words>171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581</cp:revision>
  <cp:lastPrinted>2022-05-10T16:13:47Z</cp:lastPrinted>
  <dcterms:modified xsi:type="dcterms:W3CDTF">2023-11-10T19:03:48Z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