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0B1"/>
    <a:srgbClr val="2DA5D7"/>
    <a:srgbClr val="003463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0" d="100"/>
          <a:sy n="60" d="100"/>
        </p:scale>
        <p:origin x="1344" y="52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24096" y="6540805"/>
            <a:ext cx="70040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800" kern="1200" dirty="0">
                <a:latin typeface="Century Gothic" panose="020B0502020202020204" pitchFamily="34" charset="0"/>
                <a:cs typeface="Verdana"/>
              </a:rPr>
              <a:t>Source: </a:t>
            </a:r>
            <a:r>
              <a:rPr lang="en-US" altLang="en-US" sz="800" kern="1200" dirty="0" err="1">
                <a:latin typeface="Century Gothic" panose="020B0502020202020204" pitchFamily="34" charset="0"/>
                <a:cs typeface="Verdana"/>
              </a:rPr>
              <a:t>Dentsu</a:t>
            </a:r>
            <a:r>
              <a:rPr lang="en-US" altLang="en-US" sz="800" kern="1200" dirty="0">
                <a:latin typeface="Century Gothic" panose="020B0502020202020204" pitchFamily="34" charset="0"/>
                <a:cs typeface="Verdana"/>
              </a:rPr>
              <a:t> Carat/Lumen Attention Economy Study 2023: Combined audio attention result highlights, TV not available for brand recall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3E4E1-B564-4E71-94EE-14ED99E034BE}"/>
              </a:ext>
            </a:extLst>
          </p:cNvPr>
          <p:cNvSpPr txBox="1">
            <a:spLocks/>
          </p:cNvSpPr>
          <p:nvPr/>
        </p:nvSpPr>
        <p:spPr>
          <a:xfrm>
            <a:off x="919717" y="500366"/>
            <a:ext cx="7304567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defRPr/>
            </a:pPr>
            <a:r>
              <a:rPr lang="en-US" spc="0" dirty="0" err="1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Dentsu</a:t>
            </a:r>
            <a:r>
              <a:rPr lang="en-US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Carat: Audio attention and brand equity outperform visual media; Audio is the most cost efficient​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5F8BAEB-92A9-4A23-AFFB-C0888136F5D7}"/>
              </a:ext>
            </a:extLst>
          </p:cNvPr>
          <p:cNvSpPr txBox="1">
            <a:spLocks/>
          </p:cNvSpPr>
          <p:nvPr/>
        </p:nvSpPr>
        <p:spPr>
          <a:xfrm>
            <a:off x="0" y="1804642"/>
            <a:ext cx="3026812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Audio has +56% greater attentiveness scores versus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Dentsu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Carat norms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Average attentive seconds per (000) - APM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BE08A39-25BD-4E26-BA3C-D02FBE62497E}"/>
              </a:ext>
            </a:extLst>
          </p:cNvPr>
          <p:cNvSpPr txBox="1">
            <a:spLocks/>
          </p:cNvSpPr>
          <p:nvPr/>
        </p:nvSpPr>
        <p:spPr>
          <a:xfrm>
            <a:off x="3295206" y="1846023"/>
            <a:ext cx="2553591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Audio generates +8% greater brand recall versus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Dentsu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 Carat norms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Brand recall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763092D-38C1-4C79-B83D-4DACDBA6D8CB}"/>
              </a:ext>
            </a:extLst>
          </p:cNvPr>
          <p:cNvSpPr txBox="1">
            <a:spLocks/>
          </p:cNvSpPr>
          <p:nvPr/>
        </p:nvSpPr>
        <p:spPr>
          <a:xfrm>
            <a:off x="6366997" y="1843926"/>
            <a:ext cx="2545963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AM/FM radio and podcasts are more cost efficient than TV and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Dentsu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A5D7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 Carat norms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Attention CPM (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aCPM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sym typeface="Calibri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A29756-9382-4A3C-AF43-86ADFE409E3E}"/>
              </a:ext>
            </a:extLst>
          </p:cNvPr>
          <p:cNvCxnSpPr>
            <a:cxnSpLocks/>
          </p:cNvCxnSpPr>
          <p:nvPr/>
        </p:nvCxnSpPr>
        <p:spPr>
          <a:xfrm>
            <a:off x="3026812" y="2672387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D631FA-7824-4C1A-ADFC-69EE03979CFE}"/>
              </a:ext>
            </a:extLst>
          </p:cNvPr>
          <p:cNvCxnSpPr>
            <a:cxnSpLocks/>
          </p:cNvCxnSpPr>
          <p:nvPr/>
        </p:nvCxnSpPr>
        <p:spPr>
          <a:xfrm>
            <a:off x="6138617" y="2620534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F62342A-70FB-4645-98D2-9045CBE23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4" y="2798120"/>
            <a:ext cx="8900931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9" ma:contentTypeDescription="Create a new document." ma:contentTypeScope="" ma:versionID="6b5453aea4c0d228dfc15a8eec4f1e0f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8fa3e54f4531c356172317d709d6ed78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162077-F310-4C05-A296-16BE9B56824B}">
  <ds:schemaRefs>
    <ds:schemaRef ds:uri="http://schemas.microsoft.com/sharepoint/v3"/>
    <ds:schemaRef ds:uri="f66c9f24-4844-4d15-b9ba-64c15d203fe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e074747-d357-474c-8ab5-9b9387a3592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FAC802-F319-45D8-86B7-610D0CF26B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14390</TotalTime>
  <Words>102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Century Gothic</vt:lpstr>
      <vt:lpstr>Helvetica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575</cp:revision>
  <cp:lastPrinted>2022-05-10T16:13:47Z</cp:lastPrinted>
  <dcterms:modified xsi:type="dcterms:W3CDTF">2023-08-22T19:13:14Z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