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5D7"/>
    <a:srgbClr val="0770B1"/>
    <a:srgbClr val="003463"/>
    <a:srgbClr val="FFFFFF"/>
    <a:srgbClr val="01588E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246" autoAdjust="0"/>
  </p:normalViewPr>
  <p:slideViewPr>
    <p:cSldViewPr snapToGrid="0" snapToObjects="1">
      <p:cViewPr varScale="1">
        <p:scale>
          <a:sx n="63" d="100"/>
          <a:sy n="63" d="100"/>
        </p:scale>
        <p:origin x="1332" y="64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5962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3600" b="1" dirty="0">
                <a:solidFill>
                  <a:srgbClr val="01588E"/>
                </a:solidFill>
                <a:sym typeface="Calibri"/>
              </a:rPr>
              <a:t>Nielsen: AM Radio Is Vital To Americans</a:t>
            </a: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3169945" y="2222508"/>
            <a:ext cx="1" cy="301752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24096" y="6466374"/>
            <a:ext cx="69050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342900" eaLnBrk="1" hangingPunct="1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800" kern="1200" dirty="0">
                <a:latin typeface="Century Gothic" panose="020B0502020202020204" pitchFamily="34" charset="0"/>
                <a:cs typeface="Verdana"/>
              </a:rPr>
              <a:t>Source: Left &amp; Middle: Nielsen; Right: Nielsen Nationwide Fall 2022, Persons 12+, Monday - Sunday 12m-12m, 4-week reach, Nielsen data processed by Act1 Systems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833040-7DF4-4904-91F9-6283D0CCE907}"/>
              </a:ext>
            </a:extLst>
          </p:cNvPr>
          <p:cNvSpPr/>
          <p:nvPr/>
        </p:nvSpPr>
        <p:spPr>
          <a:xfrm>
            <a:off x="230663" y="1853831"/>
            <a:ext cx="270022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  <a:buSzPts val="1000"/>
              <a:tabLst>
                <a:tab pos="457200" algn="l"/>
              </a:tabLst>
            </a:pPr>
            <a:r>
              <a:rPr lang="en-US" sz="3600" b="1" dirty="0">
                <a:solidFill>
                  <a:srgbClr val="2DA5D7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82,346,800</a:t>
            </a:r>
            <a:br>
              <a:rPr lang="en-US" sz="3600" b="1" dirty="0">
                <a:solidFill>
                  <a:srgbClr val="2DA5D7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0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Americans listen to AM radio monthly</a:t>
            </a:r>
            <a:endParaRPr lang="en-US" sz="16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1200"/>
              </a:spcAft>
              <a:buSzPts val="1000"/>
              <a:tabLst>
                <a:tab pos="457200" algn="l"/>
              </a:tabLst>
            </a:pPr>
            <a:r>
              <a:rPr lang="en-US" sz="3600" b="1" dirty="0">
                <a:solidFill>
                  <a:srgbClr val="2DA5D7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One out of three</a:t>
            </a:r>
            <a:br>
              <a:rPr lang="en-US" sz="3200" b="1" dirty="0">
                <a:solidFill>
                  <a:srgbClr val="2DA5D7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0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American AM/FM radio listeners are reached monthly by AM radio</a:t>
            </a:r>
            <a:endParaRPr lang="en-US" sz="16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2888B5-C873-402A-B3CC-017806673EBA}"/>
              </a:ext>
            </a:extLst>
          </p:cNvPr>
          <p:cNvSpPr/>
          <p:nvPr/>
        </p:nvSpPr>
        <p:spPr>
          <a:xfrm>
            <a:off x="3409000" y="2038497"/>
            <a:ext cx="255990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  <a:buSzPts val="1000"/>
              <a:tabLst>
                <a:tab pos="457200" algn="l"/>
              </a:tabLst>
            </a:pPr>
            <a:r>
              <a:rPr lang="en-US" sz="5400" b="1" dirty="0">
                <a:solidFill>
                  <a:srgbClr val="2DA5D7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   57%</a:t>
            </a:r>
            <a:br>
              <a:rPr lang="en-US" sz="3600" b="1" dirty="0">
                <a:solidFill>
                  <a:srgbClr val="2DA5D7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0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of the AM radio audience listens to News/Talk stations, the very outlets that Americans turn to in times of crisis and breaking local news</a:t>
            </a:r>
            <a:endParaRPr lang="en-US" sz="16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77960C-0F32-4F80-9022-BBAD4E994A89}"/>
              </a:ext>
            </a:extLst>
          </p:cNvPr>
          <p:cNvSpPr/>
          <p:nvPr/>
        </p:nvSpPr>
        <p:spPr>
          <a:xfrm>
            <a:off x="6447011" y="1896144"/>
            <a:ext cx="23312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  <a:buSzPts val="1000"/>
              <a:tabLst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INSERT % FROM REPORT</a:t>
            </a:r>
            <a:br>
              <a:rPr lang="en-US" sz="36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0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of the radio audience in the </a:t>
            </a:r>
            <a:r>
              <a:rPr lang="en-US" sz="20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INSERT MARKET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DMA listens to AM radio in a month</a:t>
            </a:r>
            <a:endParaRPr lang="en-US" sz="16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22CD67-5671-4101-8906-8B9865D0DBF1}"/>
              </a:ext>
            </a:extLst>
          </p:cNvPr>
          <p:cNvCxnSpPr>
            <a:cxnSpLocks/>
          </p:cNvCxnSpPr>
          <p:nvPr/>
        </p:nvCxnSpPr>
        <p:spPr>
          <a:xfrm>
            <a:off x="6207956" y="2222508"/>
            <a:ext cx="1" cy="301752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34D6D-11CB-4EC9-8032-6B5C12537D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599" y="2084008"/>
            <a:ext cx="856155" cy="8648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F8FE0F-01E2-4306-A39F-C8561EEB89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103" y="4675101"/>
            <a:ext cx="1425331" cy="93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18" ma:contentTypeDescription="Create a new document." ma:contentTypeScope="" ma:versionID="7876fbc07ac74876fb462f712a3c6edc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b1b53e5cc9d4a25b8218d3f40168f8a3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162077-F310-4C05-A296-16BE9B56824B}">
  <ds:schemaRefs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6e074747-d357-474c-8ab5-9b9387a35920"/>
    <ds:schemaRef ds:uri="f66c9f24-4844-4d15-b9ba-64c15d203fe1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91C6B43-76E5-4715-9142-EB4FE03EC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6e074747-d357-474c-8ab5-9b9387a35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14395</TotalTime>
  <Words>121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ＭＳ Ｐゴシック</vt:lpstr>
      <vt:lpstr>Arial</vt:lpstr>
      <vt:lpstr>Calibri</vt:lpstr>
      <vt:lpstr>Century Gothic</vt:lpstr>
      <vt:lpstr>Helvetica</vt:lpstr>
      <vt:lpstr>Times New Roman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</cp:lastModifiedBy>
  <cp:revision>573</cp:revision>
  <cp:lastPrinted>2022-05-10T16:13:47Z</cp:lastPrinted>
  <dcterms:modified xsi:type="dcterms:W3CDTF">2023-07-27T15:58:37Z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