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0B1"/>
    <a:srgbClr val="2DA5D7"/>
    <a:srgbClr val="003463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723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600" b="1" dirty="0">
                <a:solidFill>
                  <a:srgbClr val="01588E"/>
                </a:solidFill>
                <a:sym typeface="Calibri"/>
              </a:rPr>
              <a:t>AM/FM radio is the #1 mass reach audio medium with 65% of listening taking place out of home</a:t>
            </a:r>
          </a:p>
        </p:txBody>
      </p:sp>
      <p:sp>
        <p:nvSpPr>
          <p:cNvPr id="20" name="Shape 100"/>
          <p:cNvSpPr/>
          <p:nvPr/>
        </p:nvSpPr>
        <p:spPr>
          <a:xfrm>
            <a:off x="761075" y="1297324"/>
            <a:ext cx="3205276" cy="5539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500" b="1" dirty="0">
                <a:solidFill>
                  <a:srgbClr val="2DA5D7"/>
                </a:solidFill>
              </a:rPr>
              <a:t>AM/FM radio has the highest ad-supported monthly reach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4572000" y="267551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24096" y="6466374"/>
            <a:ext cx="69050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Source: Left: Nielsen RADAR Q4 2022, Nielsen Scarborough USA+ Rel 2 2022, current 6 months; Right: Nielsen National Regional Database, Adults 18+ - Q4 2022 </a:t>
            </a:r>
            <a:r>
              <a:rPr lang="en-US" sz="800" dirty="0"/>
              <a:t>Audio Diary markets only - Q4 2022</a:t>
            </a:r>
            <a:endParaRPr lang="en-US" altLang="en-US" sz="800" kern="1200" dirty="0">
              <a:latin typeface="Century Gothic" panose="020B0502020202020204" pitchFamily="34" charset="0"/>
              <a:cs typeface="Verdana"/>
            </a:endParaRPr>
          </a:p>
        </p:txBody>
      </p:sp>
      <p:sp>
        <p:nvSpPr>
          <p:cNvPr id="5" name="Shape 100">
            <a:extLst>
              <a:ext uri="{FF2B5EF4-FFF2-40B4-BE49-F238E27FC236}">
                <a16:creationId xmlns:a16="http://schemas.microsoft.com/office/drawing/2014/main" id="{04F5AB41-F46B-2583-4999-168E17B3C332}"/>
              </a:ext>
            </a:extLst>
          </p:cNvPr>
          <p:cNvSpPr/>
          <p:nvPr/>
        </p:nvSpPr>
        <p:spPr>
          <a:xfrm>
            <a:off x="5019815" y="1297324"/>
            <a:ext cx="3440784" cy="5539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500" b="1" dirty="0">
                <a:solidFill>
                  <a:srgbClr val="2DA5D7"/>
                </a:solidFill>
              </a:rPr>
              <a:t>Most AM/FM radio listening takes place out of the home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62531-1CE7-9C5A-C8AB-D94B9301AC35}"/>
              </a:ext>
            </a:extLst>
          </p:cNvPr>
          <p:cNvSpPr/>
          <p:nvPr/>
        </p:nvSpPr>
        <p:spPr>
          <a:xfrm>
            <a:off x="972862" y="1968914"/>
            <a:ext cx="278170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Monthly % reach of ad-supported audio among adults 18+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C823B-6EB7-C5E7-6729-4098C3FA125F}"/>
              </a:ext>
            </a:extLst>
          </p:cNvPr>
          <p:cNvSpPr/>
          <p:nvPr/>
        </p:nvSpPr>
        <p:spPr>
          <a:xfrm>
            <a:off x="5529332" y="1968914"/>
            <a:ext cx="242175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% of all out of home listening by location, full week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C0932-554F-C715-55CB-71AE1F388651}"/>
              </a:ext>
            </a:extLst>
          </p:cNvPr>
          <p:cNvSpPr txBox="1"/>
          <p:nvPr/>
        </p:nvSpPr>
        <p:spPr>
          <a:xfrm>
            <a:off x="7998486" y="3251434"/>
            <a:ext cx="1037492" cy="206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2DA5D7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65%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of AM/FM radio listening takes place out of home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A9A7B67-8340-F70B-6629-BCDFE90DAAEE}"/>
              </a:ext>
            </a:extLst>
          </p:cNvPr>
          <p:cNvSpPr/>
          <p:nvPr/>
        </p:nvSpPr>
        <p:spPr>
          <a:xfrm flipH="1">
            <a:off x="7631426" y="2809465"/>
            <a:ext cx="353079" cy="2784361"/>
          </a:xfrm>
          <a:prstGeom prst="leftBrace">
            <a:avLst/>
          </a:prstGeom>
          <a:noFill/>
          <a:ln w="25400" cap="flat">
            <a:solidFill>
              <a:srgbClr val="2DA5D7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3F749-C645-FAE8-41E1-9C62DB180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76" y="2463785"/>
            <a:ext cx="83522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schemas.microsoft.com/sharepoint/v3"/>
    <ds:schemaRef ds:uri="f66c9f24-4844-4d15-b9ba-64c15d203fe1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e074747-d357-474c-8ab5-9b9387a3592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14388</TotalTime>
  <Words>124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572</cp:revision>
  <cp:lastPrinted>2022-05-10T16:13:47Z</cp:lastPrinted>
  <dcterms:modified xsi:type="dcterms:W3CDTF">2023-06-23T14:06:31Z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