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63"/>
    <a:srgbClr val="2DA5D7"/>
    <a:srgbClr val="FFFFFF"/>
    <a:srgbClr val="01588E"/>
    <a:srgbClr val="0770B1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246" autoAdjust="0"/>
  </p:normalViewPr>
  <p:slideViewPr>
    <p:cSldViewPr snapToGrid="0" snapToObjects="1">
      <p:cViewPr varScale="1">
        <p:scale>
          <a:sx n="107" d="100"/>
          <a:sy n="107" d="100"/>
        </p:scale>
        <p:origin x="1668" y="114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7235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2600" b="1" dirty="0">
                <a:solidFill>
                  <a:srgbClr val="01588E"/>
                </a:solidFill>
                <a:sym typeface="Calibri"/>
              </a:rPr>
              <a:t>82 Million Reasons To Keep AM Radio In Vehicles And AM/FM Radio Is Still The Queen Of The Road</a:t>
            </a:r>
          </a:p>
        </p:txBody>
      </p:sp>
      <p:sp>
        <p:nvSpPr>
          <p:cNvPr id="20" name="Shape 100"/>
          <p:cNvSpPr/>
          <p:nvPr/>
        </p:nvSpPr>
        <p:spPr>
          <a:xfrm>
            <a:off x="197801" y="1466198"/>
            <a:ext cx="2597183" cy="55399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500" b="1" dirty="0">
                <a:solidFill>
                  <a:srgbClr val="2DA5D7"/>
                </a:solidFill>
              </a:rPr>
              <a:t>AM radio is valued in the car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980045" y="2675513"/>
            <a:ext cx="1" cy="301752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/>
          <p:cNvCxnSpPr/>
          <p:nvPr/>
        </p:nvCxnSpPr>
        <p:spPr>
          <a:xfrm>
            <a:off x="5987266" y="2615510"/>
            <a:ext cx="1" cy="301752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24096" y="6381531"/>
            <a:ext cx="6905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342900" eaLnBrk="1" hangingPunct="1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800" kern="1200" dirty="0">
                <a:latin typeface="Century Gothic" panose="020B0502020202020204" pitchFamily="34" charset="0"/>
                <a:cs typeface="Verdana"/>
              </a:rPr>
              <a:t>Source: Left: Nielsen Fall 2022; Middle: Edison Research, "Share of Ear,” Q1-Q4 2022. Persons 18+, in the car; SiriusXM: Ad-supported: Spoken Word. Ad-free: Music; Percentages may not add up to 100 due to rounding; Right: </a:t>
            </a:r>
            <a:r>
              <a:rPr lang="en-US" altLang="en-US" sz="800" dirty="0">
                <a:latin typeface="Century Gothic" panose="020B0502020202020204" pitchFamily="34" charset="0"/>
                <a:cs typeface="Verdana"/>
              </a:rPr>
              <a:t>Edison Research, "Share of Ear,” Persons 18+ in the car, Q4 2017-Q4 2022.</a:t>
            </a:r>
            <a:endParaRPr lang="en-US" altLang="en-US" sz="800" kern="1200" dirty="0">
              <a:latin typeface="Century Gothic" panose="020B0502020202020204" pitchFamily="34" charset="0"/>
              <a:cs typeface="Verdan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F21AD4-2655-B9A2-3962-4515105BF4DA}"/>
              </a:ext>
            </a:extLst>
          </p:cNvPr>
          <p:cNvSpPr txBox="1"/>
          <p:nvPr/>
        </p:nvSpPr>
        <p:spPr>
          <a:xfrm>
            <a:off x="6483676" y="2333948"/>
            <a:ext cx="2113294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AM/FM radio’s share of ad-supported audio in the car among persons 18+</a:t>
            </a:r>
          </a:p>
        </p:txBody>
      </p:sp>
      <p:sp>
        <p:nvSpPr>
          <p:cNvPr id="5" name="Shape 100">
            <a:extLst>
              <a:ext uri="{FF2B5EF4-FFF2-40B4-BE49-F238E27FC236}">
                <a16:creationId xmlns:a16="http://schemas.microsoft.com/office/drawing/2014/main" id="{04F5AB41-F46B-2583-4999-168E17B3C332}"/>
              </a:ext>
            </a:extLst>
          </p:cNvPr>
          <p:cNvSpPr/>
          <p:nvPr/>
        </p:nvSpPr>
        <p:spPr>
          <a:xfrm>
            <a:off x="3186097" y="1235366"/>
            <a:ext cx="2638998" cy="101565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500" b="1" dirty="0">
                <a:solidFill>
                  <a:srgbClr val="2DA5D7"/>
                </a:solidFill>
              </a:rPr>
              <a:t>AM/FM radio dominates listening in the car with an 88% share of ad-supported audio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8FEC21-4D7B-48FD-B51E-C670D779F04D}"/>
              </a:ext>
            </a:extLst>
          </p:cNvPr>
          <p:cNvSpPr/>
          <p:nvPr/>
        </p:nvSpPr>
        <p:spPr>
          <a:xfrm>
            <a:off x="106663" y="2537668"/>
            <a:ext cx="268832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en-US" sz="2000" b="1" dirty="0">
                <a:solidFill>
                  <a:srgbClr val="2DA5D7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82,346,800</a:t>
            </a:r>
            <a:br>
              <a:rPr lang="en-US" sz="20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Americans listen to AM radio monthly</a:t>
            </a:r>
          </a:p>
          <a:p>
            <a:pPr algn="ctr">
              <a:spcAft>
                <a:spcPts val="1200"/>
              </a:spcAft>
            </a:pPr>
            <a:r>
              <a:rPr lang="en-US" sz="2000" b="1" dirty="0">
                <a:solidFill>
                  <a:srgbClr val="2DA5D7"/>
                </a:solidFill>
                <a:latin typeface="+mn-lt"/>
                <a:cs typeface="Calibri" panose="020F0502020204030204" pitchFamily="34" charset="0"/>
              </a:rPr>
              <a:t>One out of three</a:t>
            </a:r>
            <a:r>
              <a:rPr lang="en-US" sz="2000" dirty="0">
                <a:latin typeface="+mn-lt"/>
              </a:rPr>
              <a:t> </a:t>
            </a:r>
            <a:r>
              <a:rPr lang="en-US" sz="1600" dirty="0">
                <a:latin typeface="+mn-lt"/>
                <a:cs typeface="Calibri" panose="020F0502020204030204" pitchFamily="34" charset="0"/>
              </a:rPr>
              <a:t>American AM/FM radio listeners are reached monthly by AM radio </a:t>
            </a:r>
          </a:p>
          <a:p>
            <a:pPr algn="ctr">
              <a:spcAft>
                <a:spcPts val="1200"/>
              </a:spcAft>
            </a:pPr>
            <a:r>
              <a:rPr lang="en-US" sz="2000" b="1" dirty="0">
                <a:solidFill>
                  <a:srgbClr val="2DA5D7"/>
                </a:solidFill>
                <a:latin typeface="+mn-lt"/>
                <a:cs typeface="Calibri" panose="020F0502020204030204" pitchFamily="34" charset="0"/>
              </a:rPr>
              <a:t>57%</a:t>
            </a:r>
            <a:br>
              <a:rPr lang="en-US" sz="2000" b="1" dirty="0">
                <a:solidFill>
                  <a:srgbClr val="2DA5D7"/>
                </a:solidFill>
                <a:latin typeface="+mn-lt"/>
                <a:cs typeface="Calibri" panose="020F0502020204030204" pitchFamily="34" charset="0"/>
              </a:rPr>
            </a:br>
            <a:r>
              <a:rPr lang="en-US" sz="1600" dirty="0">
                <a:latin typeface="+mn-lt"/>
                <a:cs typeface="Calibri" panose="020F0502020204030204" pitchFamily="34" charset="0"/>
              </a:rPr>
              <a:t>of the AM radio audience listens to News/Talk stations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A5016B-73B0-44A2-A1FF-3AE3EF4A4428}"/>
              </a:ext>
            </a:extLst>
          </p:cNvPr>
          <p:cNvSpPr/>
          <p:nvPr/>
        </p:nvSpPr>
        <p:spPr>
          <a:xfrm>
            <a:off x="3448950" y="2333948"/>
            <a:ext cx="2113293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685800"/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Share of ad-supported audio time spent in the car among persons 18+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EC297D-7965-4D9F-91BA-6299A202C791}"/>
              </a:ext>
            </a:extLst>
          </p:cNvPr>
          <p:cNvSpPr/>
          <p:nvPr/>
        </p:nvSpPr>
        <p:spPr>
          <a:xfrm>
            <a:off x="5958835" y="1235366"/>
            <a:ext cx="3162976" cy="1015659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274320" tIns="45718" rIns="91440" bIns="45718">
            <a:spAutoFit/>
          </a:bodyPr>
          <a:lstStyle/>
          <a:p>
            <a:pPr algn="ctr"/>
            <a:r>
              <a:rPr lang="en-US" sz="1500" b="1" dirty="0">
                <a:solidFill>
                  <a:srgbClr val="2DA5D7"/>
                </a:solidFill>
                <a:latin typeface="Century Gothic"/>
              </a:rPr>
              <a:t>AM/FM radio’s near-90 share of in-car ad-supported audio has been steady as a rock for the last six years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F03286-0C09-7040-C46E-3848B0EC5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082" y="2739060"/>
            <a:ext cx="5700254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18" ma:contentTypeDescription="Create a new document." ma:contentTypeScope="" ma:versionID="7876fbc07ac74876fb462f712a3c6edc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b1b53e5cc9d4a25b8218d3f40168f8a3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Props1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1C6B43-76E5-4715-9142-EB4FE03EC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6e074747-d357-474c-8ab5-9b9387a35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162077-F310-4C05-A296-16BE9B56824B}">
  <ds:schemaRefs>
    <ds:schemaRef ds:uri="http://schemas.microsoft.com/sharepoint/v3"/>
    <ds:schemaRef ds:uri="f66c9f24-4844-4d15-b9ba-64c15d203fe1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6e074747-d357-474c-8ab5-9b9387a3592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14341</TotalTime>
  <Words>207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 Vetrano</cp:lastModifiedBy>
  <cp:revision>566</cp:revision>
  <cp:lastPrinted>2022-05-10T16:13:47Z</cp:lastPrinted>
  <dcterms:modified xsi:type="dcterms:W3CDTF">2023-05-16T20:01:50Z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