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2DA5D7"/>
    <a:srgbClr val="FFFFFF"/>
    <a:srgbClr val="01588E"/>
    <a:srgbClr val="0770B1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107" d="100"/>
          <a:sy n="107" d="100"/>
        </p:scale>
        <p:origin x="1668" y="11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723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800" b="1" dirty="0">
                <a:solidFill>
                  <a:srgbClr val="01588E"/>
                </a:solidFill>
                <a:sym typeface="Calibri"/>
              </a:rPr>
              <a:t>AM/FM Radio Ratings Overtake TV Among Persons 18-49 For The First Time In Media History </a:t>
            </a:r>
          </a:p>
        </p:txBody>
      </p:sp>
      <p:sp>
        <p:nvSpPr>
          <p:cNvPr id="20" name="Shape 100"/>
          <p:cNvSpPr/>
          <p:nvPr/>
        </p:nvSpPr>
        <p:spPr>
          <a:xfrm>
            <a:off x="197801" y="1440630"/>
            <a:ext cx="2597183" cy="55399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500" b="1" dirty="0">
                <a:solidFill>
                  <a:srgbClr val="2DA5D7"/>
                </a:solidFill>
              </a:rPr>
              <a:t>AM/FM radio outreaches TV by +41%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980045" y="2675513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5987266" y="2615510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24096" y="6263663"/>
            <a:ext cx="6905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800" kern="1200" dirty="0">
                <a:latin typeface="Century Gothic" panose="020B0502020202020204" pitchFamily="34" charset="0"/>
                <a:cs typeface="Verdana"/>
              </a:rPr>
              <a:t>Source: Left/middle: Nielsen Total Audience Report, Persons 18-49 weekly reach % of users of live + time-shifted TV among U.S. population. Daily time spent is </a:t>
            </a:r>
            <a:r>
              <a:rPr lang="en-US" altLang="en-US" sz="800" kern="1200" dirty="0" err="1">
                <a:latin typeface="Century Gothic" panose="020B0502020202020204" pitchFamily="34" charset="0"/>
                <a:cs typeface="Verdana"/>
              </a:rPr>
              <a:t>hours:minutes</a:t>
            </a:r>
            <a:r>
              <a:rPr lang="en-US" altLang="en-US" sz="800" kern="1200" dirty="0">
                <a:latin typeface="Century Gothic" panose="020B0502020202020204" pitchFamily="34" charset="0"/>
                <a:cs typeface="Verdana"/>
              </a:rPr>
              <a:t> among U.S. population. Right: Nielsen Total Audience Report, Q2 2018, Q2 2019, Q2 2020, Q3 2021, Q3 2022. Persons 18-49. Average audience determined by multiplying weekly reach of users by weekly time spent among users of each medium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F21AD4-2655-B9A2-3962-4515105BF4DA}"/>
              </a:ext>
            </a:extLst>
          </p:cNvPr>
          <p:cNvSpPr txBox="1"/>
          <p:nvPr/>
        </p:nvSpPr>
        <p:spPr>
          <a:xfrm>
            <a:off x="6408601" y="1751749"/>
            <a:ext cx="231586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Persons 18-49 average audience of AM/FM radio as a % of live + time-shifted TV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8E12C2-0DEB-C63C-8A85-177F25711B19}"/>
              </a:ext>
            </a:extLst>
          </p:cNvPr>
          <p:cNvSpPr txBox="1"/>
          <p:nvPr/>
        </p:nvSpPr>
        <p:spPr>
          <a:xfrm>
            <a:off x="233460" y="2368885"/>
            <a:ext cx="268420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Persons 18-49 weekly reach</a:t>
            </a:r>
          </a:p>
          <a:p>
            <a:pPr algn="ctr" defTabSz="685800">
              <a:defRPr/>
            </a:pPr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of U.S. population; Q3 2022</a:t>
            </a:r>
          </a:p>
        </p:txBody>
      </p:sp>
      <p:sp>
        <p:nvSpPr>
          <p:cNvPr id="5" name="Shape 100">
            <a:extLst>
              <a:ext uri="{FF2B5EF4-FFF2-40B4-BE49-F238E27FC236}">
                <a16:creationId xmlns:a16="http://schemas.microsoft.com/office/drawing/2014/main" id="{04F5AB41-F46B-2583-4999-168E17B3C332}"/>
              </a:ext>
            </a:extLst>
          </p:cNvPr>
          <p:cNvSpPr/>
          <p:nvPr/>
        </p:nvSpPr>
        <p:spPr>
          <a:xfrm>
            <a:off x="3208461" y="1325214"/>
            <a:ext cx="2638998" cy="78482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500" b="1" dirty="0">
                <a:solidFill>
                  <a:srgbClr val="2DA5D7"/>
                </a:solidFill>
              </a:rPr>
              <a:t>TV’s daily time spent advantage over AM/FM radio is shrinking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36417-5B09-C811-046A-71505012D547}"/>
              </a:ext>
            </a:extLst>
          </p:cNvPr>
          <p:cNvSpPr txBox="1"/>
          <p:nvPr/>
        </p:nvSpPr>
        <p:spPr>
          <a:xfrm>
            <a:off x="3154292" y="2276552"/>
            <a:ext cx="279771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Persons 18-49 daily time spent</a:t>
            </a:r>
          </a:p>
          <a:p>
            <a:pPr algn="ctr" defTabSz="685800">
              <a:defRPr/>
            </a:pPr>
            <a:r>
              <a:rPr lang="en-US" sz="1200" b="1" dirty="0" err="1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Hours:minutes</a:t>
            </a:r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U.S. population; Q3 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8C90D2-0A3C-4B9C-83E0-08FA2EFFDE79}"/>
              </a:ext>
            </a:extLst>
          </p:cNvPr>
          <p:cNvSpPr/>
          <p:nvPr/>
        </p:nvSpPr>
        <p:spPr>
          <a:xfrm>
            <a:off x="6315566" y="2858697"/>
            <a:ext cx="250193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In Q3 2022, AM/FM radio's average audience was </a:t>
            </a:r>
            <a:r>
              <a:rPr lang="en-US" sz="4400" b="1" dirty="0">
                <a:solidFill>
                  <a:srgbClr val="003463"/>
                </a:solidFill>
              </a:rPr>
              <a:t>+3%</a:t>
            </a:r>
          </a:p>
          <a:p>
            <a:pPr algn="ctr"/>
            <a:r>
              <a:rPr lang="en-US" sz="2400" dirty="0"/>
              <a:t>larger than TV’s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EC1FB-4726-4640-A481-B430191A1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73" y="3360266"/>
            <a:ext cx="2853175" cy="2694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6751F3-F9A9-4B10-B88F-249C26D64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409" y="3079826"/>
            <a:ext cx="2847079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e2ae4e1-0c88-44e8-9378-10965dc1be3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52C5DEE8AC3241B59EDE0F4064E9C2" ma:contentTypeVersion="6" ma:contentTypeDescription="Create a new document." ma:contentTypeScope="" ma:versionID="f133fdca8fe436b75e7c4b6e2942e689">
  <xsd:schema xmlns:xsd="http://www.w3.org/2001/XMLSchema" xmlns:xs="http://www.w3.org/2001/XMLSchema" xmlns:p="http://schemas.microsoft.com/office/2006/metadata/properties" xmlns:ns3="dd0742f4-8428-45cc-b0fd-364a81cb7d47" xmlns:ns4="0e2ae4e1-0c88-44e8-9378-10965dc1be3f" targetNamespace="http://schemas.microsoft.com/office/2006/metadata/properties" ma:root="true" ma:fieldsID="f8cafae6c60b518112178cd67b21e6eb" ns3:_="" ns4:_="">
    <xsd:import namespace="dd0742f4-8428-45cc-b0fd-364a81cb7d47"/>
    <xsd:import namespace="0e2ae4e1-0c88-44e8-9378-10965dc1be3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0742f4-8428-45cc-b0fd-364a81cb7d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ae4e1-0c88-44e8-9378-10965dc1be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162077-F310-4C05-A296-16BE9B56824B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0e2ae4e1-0c88-44e8-9378-10965dc1be3f"/>
    <ds:schemaRef ds:uri="http://purl.org/dc/elements/1.1/"/>
    <ds:schemaRef ds:uri="dd0742f4-8428-45cc-b0fd-364a81cb7d4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8FC9E0-7522-4AD8-A46E-6968B92C44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0742f4-8428-45cc-b0fd-364a81cb7d47"/>
    <ds:schemaRef ds:uri="0e2ae4e1-0c88-44e8-9378-10965dc1be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14333</TotalTime>
  <Words>195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Sarah Virtue</cp:lastModifiedBy>
  <cp:revision>565</cp:revision>
  <cp:lastPrinted>2022-05-10T16:13:47Z</cp:lastPrinted>
  <dcterms:modified xsi:type="dcterms:W3CDTF">2023-05-04T15:10:24Z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0x0101005152C5DEE8AC3241B59EDE0F4064E9C2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